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97" r:id="rId1"/>
  </p:sldMasterIdLst>
  <p:notesMasterIdLst>
    <p:notesMasterId r:id="rId32"/>
  </p:notesMasterIdLst>
  <p:sldIdLst>
    <p:sldId id="370" r:id="rId2"/>
    <p:sldId id="429" r:id="rId3"/>
    <p:sldId id="424" r:id="rId4"/>
    <p:sldId id="428" r:id="rId5"/>
    <p:sldId id="427" r:id="rId6"/>
    <p:sldId id="453" r:id="rId7"/>
    <p:sldId id="419" r:id="rId8"/>
    <p:sldId id="420" r:id="rId9"/>
    <p:sldId id="418" r:id="rId10"/>
    <p:sldId id="422" r:id="rId11"/>
    <p:sldId id="423" r:id="rId12"/>
    <p:sldId id="421" r:id="rId13"/>
    <p:sldId id="425" r:id="rId14"/>
    <p:sldId id="426" r:id="rId15"/>
    <p:sldId id="416" r:id="rId16"/>
    <p:sldId id="431" r:id="rId17"/>
    <p:sldId id="430" r:id="rId18"/>
    <p:sldId id="417" r:id="rId19"/>
    <p:sldId id="432" r:id="rId20"/>
    <p:sldId id="433" r:id="rId21"/>
    <p:sldId id="434" r:id="rId22"/>
    <p:sldId id="435" r:id="rId23"/>
    <p:sldId id="436" r:id="rId24"/>
    <p:sldId id="449" r:id="rId25"/>
    <p:sldId id="450" r:id="rId26"/>
    <p:sldId id="437" r:id="rId27"/>
    <p:sldId id="451" r:id="rId28"/>
    <p:sldId id="438" r:id="rId29"/>
    <p:sldId id="452" r:id="rId30"/>
    <p:sldId id="38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9626"/>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0229" autoAdjust="0"/>
  </p:normalViewPr>
  <p:slideViewPr>
    <p:cSldViewPr snapToGrid="0">
      <p:cViewPr varScale="1">
        <p:scale>
          <a:sx n="42" d="100"/>
          <a:sy n="42" d="100"/>
        </p:scale>
        <p:origin x="66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AAD89A-DE75-490E-B3B8-DA645685EB5B}" type="datetimeFigureOut">
              <a:rPr lang="en-US" smtClean="0"/>
              <a:t>8/27/2025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A2648F-4152-4278-B136-F77E8E2B334A}" type="slidenum">
              <a:rPr lang="en-US" smtClean="0"/>
              <a:t>‹#›</a:t>
            </a:fld>
            <a:endParaRPr lang="en-US"/>
          </a:p>
        </p:txBody>
      </p:sp>
    </p:spTree>
    <p:extLst>
      <p:ext uri="{BB962C8B-B14F-4D97-AF65-F5344CB8AC3E}">
        <p14:creationId xmlns:p14="http://schemas.microsoft.com/office/powerpoint/2010/main" val="2594728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https://roadmap.sh/aws</a:t>
            </a:r>
          </a:p>
          <a:p>
            <a:r>
              <a:rPr lang="en-US" dirty="0" smtClean="0"/>
              <a:t>https://github.com/kubernetes-sigs/cluster-api-provider-kubevirt</a:t>
            </a:r>
          </a:p>
          <a:p>
            <a:endParaRPr lang="en-US" dirty="0" smtClean="0"/>
          </a:p>
          <a:p>
            <a:endParaRPr lang="en-US" dirty="0" smtClean="0"/>
          </a:p>
          <a:p>
            <a:pPr marL="228600" indent="-228600">
              <a:buAutoNum type="arabicPeriod"/>
            </a:pPr>
            <a:r>
              <a:rPr lang="en-US" dirty="0" smtClean="0"/>
              <a:t>https://roadmap.sh/aws</a:t>
            </a:r>
          </a:p>
          <a:p>
            <a:pPr marL="228600" indent="-228600">
              <a:buAutoNum type="arabicPeriod"/>
            </a:pPr>
            <a:r>
              <a:rPr lang="en-US" dirty="0" smtClean="0"/>
              <a:t>https://aws.amazon.com/what-is-cloud-computing/</a:t>
            </a:r>
          </a:p>
          <a:p>
            <a:pPr marL="0" indent="0">
              <a:buNone/>
            </a:pPr>
            <a:endParaRPr lang="en-US" dirty="0" smtClean="0"/>
          </a:p>
          <a:p>
            <a:pPr marL="0" indent="0">
              <a:buNone/>
            </a:pPr>
            <a:r>
              <a:rPr lang="en-US" dirty="0" smtClean="0"/>
              <a:t>https://www.ibm.com/think/topics/cloud-computing</a:t>
            </a:r>
          </a:p>
          <a:p>
            <a:pPr marL="0" indent="0">
              <a:buNone/>
            </a:pPr>
            <a:endParaRPr lang="en-US" dirty="0" smtClean="0"/>
          </a:p>
          <a:p>
            <a:pPr marL="0" indent="0">
              <a:buNone/>
            </a:pPr>
            <a:endParaRPr lang="en-US" dirty="0" smtClean="0"/>
          </a:p>
          <a:p>
            <a:pPr marL="0" indent="0">
              <a:buNone/>
            </a:pPr>
            <a:r>
              <a:rPr lang="en-US" dirty="0" smtClean="0"/>
              <a:t>3. https://www.ibm.com/topics/cloud-computing</a:t>
            </a:r>
          </a:p>
          <a:p>
            <a:pPr marL="0" indent="0">
              <a:buNone/>
            </a:pPr>
            <a:r>
              <a:rPr lang="en-US" dirty="0" smtClean="0"/>
              <a:t>4. https://csrc.nist.gov/pubs/sp/800/145/final</a:t>
            </a:r>
          </a:p>
          <a:p>
            <a:r>
              <a:rPr lang="en-US" dirty="0" smtClean="0"/>
              <a:t>https://csrc.nist.gov/pubs/sp/800/145/final</a:t>
            </a:r>
          </a:p>
          <a:p>
            <a:endParaRPr lang="en-US" dirty="0" smtClean="0"/>
          </a:p>
          <a:p>
            <a:endParaRPr lang="en-US" dirty="0" smtClean="0"/>
          </a:p>
          <a:p>
            <a:r>
              <a:rPr lang="en-US" dirty="0" smtClean="0"/>
              <a:t>https://</a:t>
            </a:r>
            <a:r>
              <a:rPr lang="en-US" dirty="0" smtClean="0"/>
              <a:t>docs.openstack.org/liberty/install-guide-rdo/overview.html</a:t>
            </a:r>
          </a:p>
          <a:p>
            <a:endParaRPr lang="en-US" dirty="0" smtClean="0"/>
          </a:p>
          <a:p>
            <a:r>
              <a:rPr lang="en-US" dirty="0" smtClean="0"/>
              <a:t>https://kubernetes.io/blog/2024/04/05/diy-create-your-own-cloud-with-kubernetes-part-3/</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1</a:t>
            </a:fld>
            <a:endParaRPr lang="en-US"/>
          </a:p>
        </p:txBody>
      </p:sp>
    </p:spTree>
    <p:extLst>
      <p:ext uri="{BB962C8B-B14F-4D97-AF65-F5344CB8AC3E}">
        <p14:creationId xmlns:p14="http://schemas.microsoft.com/office/powerpoint/2010/main" val="37788282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https://kubernetes.io/blog/2018/05/24/kubernetes-containerd-integration-goes-ga/</a:t>
            </a:r>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12</a:t>
            </a:fld>
            <a:endParaRPr lang="en-US"/>
          </a:p>
        </p:txBody>
      </p:sp>
    </p:spTree>
    <p:extLst>
      <p:ext uri="{BB962C8B-B14F-4D97-AF65-F5344CB8AC3E}">
        <p14:creationId xmlns:p14="http://schemas.microsoft.com/office/powerpoint/2010/main" val="441479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smtClean="0"/>
              <a:t>docs.redhat.com/en/documentation/red_hat_openshift_container_storage/4.2/html/planning_your_deployment/architecture-of-openshift-container-storage_rhocs</a:t>
            </a:r>
          </a:p>
          <a:p>
            <a:r>
              <a:rPr lang="en-US" dirty="0" smtClean="0"/>
              <a:t>https://docs.redhat.com/en/documentation/red_hat_openshift_data_foundation/4.9/html-single/red_hat_openshift_data_foundation_architecture/index</a:t>
            </a:r>
          </a:p>
          <a:p>
            <a:endParaRPr lang="en-US" dirty="0" smtClean="0"/>
          </a:p>
          <a:p>
            <a:r>
              <a:rPr lang="en-US" dirty="0" smtClean="0"/>
              <a:t>https://docs.redhat.com/en/documentation/red_hat_openshift_container_storage/4.6/html/planning_your_deployment/ocs-architecture_rhocs</a:t>
            </a:r>
          </a:p>
          <a:p>
            <a:endParaRPr lang="en-US" dirty="0" smtClean="0"/>
          </a:p>
          <a:p>
            <a:r>
              <a:rPr lang="en-US" sz="1200" b="0" i="0" kern="1200" dirty="0" smtClean="0">
                <a:solidFill>
                  <a:schemeClr val="tx1"/>
                </a:solidFill>
                <a:effectLst/>
                <a:latin typeface="+mn-lt"/>
                <a:ea typeface="+mn-ea"/>
                <a:cs typeface="+mn-cs"/>
              </a:rPr>
              <a:t>Object storage daemons (OSDs)</a:t>
            </a:r>
          </a:p>
          <a:p>
            <a:r>
              <a:rPr lang="en-US" sz="1200" b="0" i="0" kern="1200" dirty="0" smtClean="0">
                <a:solidFill>
                  <a:schemeClr val="tx1"/>
                </a:solidFill>
                <a:effectLst/>
                <a:latin typeface="+mn-lt"/>
                <a:ea typeface="+mn-ea"/>
                <a:cs typeface="+mn-cs"/>
              </a:rPr>
              <a:t>Monitors (MONs)</a:t>
            </a:r>
          </a:p>
          <a:p>
            <a:r>
              <a:rPr lang="en-US" sz="1200" b="0" i="0" kern="1200" dirty="0" smtClean="0">
                <a:solidFill>
                  <a:schemeClr val="tx1"/>
                </a:solidFill>
                <a:effectLst/>
                <a:latin typeface="+mn-lt"/>
                <a:ea typeface="+mn-ea"/>
                <a:cs typeface="+mn-cs"/>
              </a:rPr>
              <a:t>Manager (MGR)</a:t>
            </a:r>
          </a:p>
          <a:p>
            <a:r>
              <a:rPr lang="en-US" sz="1200" b="0" i="0" kern="1200" dirty="0" smtClean="0">
                <a:solidFill>
                  <a:schemeClr val="tx1"/>
                </a:solidFill>
                <a:effectLst/>
                <a:latin typeface="+mn-lt"/>
                <a:ea typeface="+mn-ea"/>
                <a:cs typeface="+mn-cs"/>
              </a:rPr>
              <a:t>Metadata servers (MDS)</a:t>
            </a:r>
          </a:p>
          <a:p>
            <a:r>
              <a:rPr lang="en-US" sz="1200" b="0" i="0" kern="1200" dirty="0" smtClean="0">
                <a:solidFill>
                  <a:schemeClr val="tx1"/>
                </a:solidFill>
                <a:effectLst/>
                <a:latin typeface="+mn-lt"/>
                <a:ea typeface="+mn-ea"/>
                <a:cs typeface="+mn-cs"/>
              </a:rPr>
              <a:t>Object gateways (RGW) on-premises only</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F4A2648F-4152-4278-B136-F77E8E2B334A}" type="slidenum">
              <a:rPr lang="en-US" smtClean="0"/>
              <a:t>13</a:t>
            </a:fld>
            <a:endParaRPr lang="en-US"/>
          </a:p>
        </p:txBody>
      </p:sp>
    </p:spTree>
    <p:extLst>
      <p:ext uri="{BB962C8B-B14F-4D97-AF65-F5344CB8AC3E}">
        <p14:creationId xmlns:p14="http://schemas.microsoft.com/office/powerpoint/2010/main" val="3379791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smtClean="0"/>
              <a:t>docs.redhat.com/en/documentation/red_hat_openshift_container_storage/4.2/html/planning_your_deployment/architecture-of-openshift-container-storage_rhocs</a:t>
            </a:r>
          </a:p>
          <a:p>
            <a:r>
              <a:rPr lang="en-US" dirty="0" smtClean="0"/>
              <a:t>https://docs.redhat.com/en/documentation/red_hat_openshift_data_foundation/4.9/html-single/red_hat_openshift_data_foundation_architecture/index</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4A2648F-4152-4278-B136-F77E8E2B334A}" type="slidenum">
              <a:rPr lang="en-US" smtClean="0"/>
              <a:t>14</a:t>
            </a:fld>
            <a:endParaRPr lang="en-US"/>
          </a:p>
        </p:txBody>
      </p:sp>
    </p:spTree>
    <p:extLst>
      <p:ext uri="{BB962C8B-B14F-4D97-AF65-F5344CB8AC3E}">
        <p14:creationId xmlns:p14="http://schemas.microsoft.com/office/powerpoint/2010/main" val="3529678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smtClean="0"/>
              <a:t>docs.redhat.com/en/documentation/red_hat_openshift_container_storage/4.2/html/planning_your_deployment/architecture-of-openshift-container-storage_rhocs</a:t>
            </a:r>
          </a:p>
          <a:p>
            <a:r>
              <a:rPr lang="en-US" dirty="0" smtClean="0"/>
              <a:t>https://docs.redhat.com/en/documentation/red_hat_openshift_data_foundation/4.9/html-single/red_hat_openshift_data_foundation_architecture/index</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4A2648F-4152-4278-B136-F77E8E2B334A}" type="slidenum">
              <a:rPr lang="en-US" smtClean="0"/>
              <a:t>15</a:t>
            </a:fld>
            <a:endParaRPr lang="en-US"/>
          </a:p>
        </p:txBody>
      </p:sp>
    </p:spTree>
    <p:extLst>
      <p:ext uri="{BB962C8B-B14F-4D97-AF65-F5344CB8AC3E}">
        <p14:creationId xmlns:p14="http://schemas.microsoft.com/office/powerpoint/2010/main" val="19458984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https://kubernetes.io/blog/2024/04/05/diy-create-your-own-cloud-with-kubernetes-part-3/</a:t>
            </a:r>
            <a:endParaRPr lang="en-US" dirty="0"/>
          </a:p>
        </p:txBody>
      </p:sp>
      <p:sp>
        <p:nvSpPr>
          <p:cNvPr id="4" name="Slide Number Placeholder 3"/>
          <p:cNvSpPr>
            <a:spLocks noGrp="1"/>
          </p:cNvSpPr>
          <p:nvPr>
            <p:ph type="sldNum" sz="quarter" idx="10"/>
          </p:nvPr>
        </p:nvSpPr>
        <p:spPr/>
        <p:txBody>
          <a:bodyPr/>
          <a:lstStyle/>
          <a:p>
            <a:fld id="{F4A2648F-4152-4278-B136-F77E8E2B334A}" type="slidenum">
              <a:rPr lang="en-US" smtClean="0"/>
              <a:t>16</a:t>
            </a:fld>
            <a:endParaRPr lang="en-US"/>
          </a:p>
        </p:txBody>
      </p:sp>
    </p:spTree>
    <p:extLst>
      <p:ext uri="{BB962C8B-B14F-4D97-AF65-F5344CB8AC3E}">
        <p14:creationId xmlns:p14="http://schemas.microsoft.com/office/powerpoint/2010/main" val="2137904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https://kubernetes.io/blog/2024/04/05/diy-create-your-own-cloud-with-kubernetes-part-1/</a:t>
            </a:r>
          </a:p>
          <a:p>
            <a:endParaRPr lang="en-US" dirty="0" smtClean="0"/>
          </a:p>
          <a:p>
            <a:r>
              <a:rPr lang="en-US" dirty="0" smtClean="0"/>
              <a:t>https://kubernetes.io/blog/2024/04/05/diy-create-your-own-cloud-with-kubernetes-part-2/</a:t>
            </a:r>
            <a:endParaRPr lang="en-US" dirty="0"/>
          </a:p>
        </p:txBody>
      </p:sp>
      <p:sp>
        <p:nvSpPr>
          <p:cNvPr id="4" name="Slide Number Placeholder 3"/>
          <p:cNvSpPr>
            <a:spLocks noGrp="1"/>
          </p:cNvSpPr>
          <p:nvPr>
            <p:ph type="sldNum" sz="quarter" idx="10"/>
          </p:nvPr>
        </p:nvSpPr>
        <p:spPr/>
        <p:txBody>
          <a:bodyPr/>
          <a:lstStyle/>
          <a:p>
            <a:fld id="{F4A2648F-4152-4278-B136-F77E8E2B334A}" type="slidenum">
              <a:rPr lang="en-US" smtClean="0"/>
              <a:t>17</a:t>
            </a:fld>
            <a:endParaRPr lang="en-US"/>
          </a:p>
        </p:txBody>
      </p:sp>
    </p:spTree>
    <p:extLst>
      <p:ext uri="{BB962C8B-B14F-4D97-AF65-F5344CB8AC3E}">
        <p14:creationId xmlns:p14="http://schemas.microsoft.com/office/powerpoint/2010/main" val="1353722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https://kubernetes.io/blog/2024/04/05/diy-create-your-own-cloud-with-kubernetes-part-1/</a:t>
            </a:r>
            <a:endParaRPr lang="en-US" dirty="0"/>
          </a:p>
        </p:txBody>
      </p:sp>
      <p:sp>
        <p:nvSpPr>
          <p:cNvPr id="4" name="Slide Number Placeholder 3"/>
          <p:cNvSpPr>
            <a:spLocks noGrp="1"/>
          </p:cNvSpPr>
          <p:nvPr>
            <p:ph type="sldNum" sz="quarter" idx="10"/>
          </p:nvPr>
        </p:nvSpPr>
        <p:spPr/>
        <p:txBody>
          <a:bodyPr/>
          <a:lstStyle/>
          <a:p>
            <a:fld id="{F4A2648F-4152-4278-B136-F77E8E2B334A}" type="slidenum">
              <a:rPr lang="en-US" smtClean="0"/>
              <a:t>18</a:t>
            </a:fld>
            <a:endParaRPr lang="en-US"/>
          </a:p>
        </p:txBody>
      </p:sp>
    </p:spTree>
    <p:extLst>
      <p:ext uri="{BB962C8B-B14F-4D97-AF65-F5344CB8AC3E}">
        <p14:creationId xmlns:p14="http://schemas.microsoft.com/office/powerpoint/2010/main" val="23542849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https://kubernetes.io/blog/2024/04/05/diy-create-your-own-cloud-with-kubernetes-part-1/</a:t>
            </a:r>
            <a:endParaRPr lang="en-US" dirty="0"/>
          </a:p>
        </p:txBody>
      </p:sp>
      <p:sp>
        <p:nvSpPr>
          <p:cNvPr id="4" name="Slide Number Placeholder 3"/>
          <p:cNvSpPr>
            <a:spLocks noGrp="1"/>
          </p:cNvSpPr>
          <p:nvPr>
            <p:ph type="sldNum" sz="quarter" idx="10"/>
          </p:nvPr>
        </p:nvSpPr>
        <p:spPr/>
        <p:txBody>
          <a:bodyPr/>
          <a:lstStyle/>
          <a:p>
            <a:fld id="{F4A2648F-4152-4278-B136-F77E8E2B334A}" type="slidenum">
              <a:rPr lang="en-US" smtClean="0"/>
              <a:t>19</a:t>
            </a:fld>
            <a:endParaRPr lang="en-US"/>
          </a:p>
        </p:txBody>
      </p:sp>
    </p:spTree>
    <p:extLst>
      <p:ext uri="{BB962C8B-B14F-4D97-AF65-F5344CB8AC3E}">
        <p14:creationId xmlns:p14="http://schemas.microsoft.com/office/powerpoint/2010/main" val="4675002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https://kubernetes.io/blog/2024/04/05/diy-create-your-own-cloud-with-kubernetes-part-1/</a:t>
            </a:r>
            <a:endParaRPr lang="en-US" dirty="0"/>
          </a:p>
        </p:txBody>
      </p:sp>
      <p:sp>
        <p:nvSpPr>
          <p:cNvPr id="4" name="Slide Number Placeholder 3"/>
          <p:cNvSpPr>
            <a:spLocks noGrp="1"/>
          </p:cNvSpPr>
          <p:nvPr>
            <p:ph type="sldNum" sz="quarter" idx="10"/>
          </p:nvPr>
        </p:nvSpPr>
        <p:spPr/>
        <p:txBody>
          <a:bodyPr/>
          <a:lstStyle/>
          <a:p>
            <a:fld id="{F4A2648F-4152-4278-B136-F77E8E2B334A}" type="slidenum">
              <a:rPr lang="en-US" smtClean="0"/>
              <a:t>20</a:t>
            </a:fld>
            <a:endParaRPr lang="en-US"/>
          </a:p>
        </p:txBody>
      </p:sp>
    </p:spTree>
    <p:extLst>
      <p:ext uri="{BB962C8B-B14F-4D97-AF65-F5344CB8AC3E}">
        <p14:creationId xmlns:p14="http://schemas.microsoft.com/office/powerpoint/2010/main" val="22522550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https://kubernetes.io/blog/2024/04/05/diy-create-your-own-cloud-with-kubernetes-part-1/</a:t>
            </a:r>
            <a:endParaRPr lang="en-US" dirty="0"/>
          </a:p>
        </p:txBody>
      </p:sp>
      <p:sp>
        <p:nvSpPr>
          <p:cNvPr id="4" name="Slide Number Placeholder 3"/>
          <p:cNvSpPr>
            <a:spLocks noGrp="1"/>
          </p:cNvSpPr>
          <p:nvPr>
            <p:ph type="sldNum" sz="quarter" idx="10"/>
          </p:nvPr>
        </p:nvSpPr>
        <p:spPr/>
        <p:txBody>
          <a:bodyPr/>
          <a:lstStyle/>
          <a:p>
            <a:fld id="{F4A2648F-4152-4278-B136-F77E8E2B334A}" type="slidenum">
              <a:rPr lang="en-US" smtClean="0"/>
              <a:t>21</a:t>
            </a:fld>
            <a:endParaRPr lang="en-US"/>
          </a:p>
        </p:txBody>
      </p:sp>
    </p:spTree>
    <p:extLst>
      <p:ext uri="{BB962C8B-B14F-4D97-AF65-F5344CB8AC3E}">
        <p14:creationId xmlns:p14="http://schemas.microsoft.com/office/powerpoint/2010/main" val="2471617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https://www.linkedin.com/pulse/microservices-containerize-serverless-tarun-sharma</a:t>
            </a:r>
            <a:endParaRPr lang="en-US" dirty="0"/>
          </a:p>
        </p:txBody>
      </p:sp>
      <p:sp>
        <p:nvSpPr>
          <p:cNvPr id="4" name="Slide Number Placeholder 3"/>
          <p:cNvSpPr>
            <a:spLocks noGrp="1"/>
          </p:cNvSpPr>
          <p:nvPr>
            <p:ph type="sldNum" sz="quarter" idx="10"/>
          </p:nvPr>
        </p:nvSpPr>
        <p:spPr/>
        <p:txBody>
          <a:bodyPr/>
          <a:lstStyle/>
          <a:p>
            <a:fld id="{F4A2648F-4152-4278-B136-F77E8E2B334A}" type="slidenum">
              <a:rPr lang="en-US" smtClean="0"/>
              <a:t>3</a:t>
            </a:fld>
            <a:endParaRPr lang="en-US"/>
          </a:p>
        </p:txBody>
      </p:sp>
    </p:spTree>
    <p:extLst>
      <p:ext uri="{BB962C8B-B14F-4D97-AF65-F5344CB8AC3E}">
        <p14:creationId xmlns:p14="http://schemas.microsoft.com/office/powerpoint/2010/main" val="3701843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https://kubernetes.io/blog/2024/04/05/diy-create-your-own-cloud-with-kubernetes-part-1/</a:t>
            </a:r>
            <a:endParaRPr lang="en-US" dirty="0"/>
          </a:p>
        </p:txBody>
      </p:sp>
      <p:sp>
        <p:nvSpPr>
          <p:cNvPr id="4" name="Slide Number Placeholder 3"/>
          <p:cNvSpPr>
            <a:spLocks noGrp="1"/>
          </p:cNvSpPr>
          <p:nvPr>
            <p:ph type="sldNum" sz="quarter" idx="10"/>
          </p:nvPr>
        </p:nvSpPr>
        <p:spPr/>
        <p:txBody>
          <a:bodyPr/>
          <a:lstStyle/>
          <a:p>
            <a:fld id="{F4A2648F-4152-4278-B136-F77E8E2B334A}" type="slidenum">
              <a:rPr lang="en-US" smtClean="0"/>
              <a:t>22</a:t>
            </a:fld>
            <a:endParaRPr lang="en-US"/>
          </a:p>
        </p:txBody>
      </p:sp>
    </p:spTree>
    <p:extLst>
      <p:ext uri="{BB962C8B-B14F-4D97-AF65-F5344CB8AC3E}">
        <p14:creationId xmlns:p14="http://schemas.microsoft.com/office/powerpoint/2010/main" val="26770072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https://kubernetes.io/blog/2024/04/05/diy-create-your-own-cloud-with-kubernetes-part-1/</a:t>
            </a:r>
            <a:endParaRPr lang="en-US" dirty="0"/>
          </a:p>
        </p:txBody>
      </p:sp>
      <p:sp>
        <p:nvSpPr>
          <p:cNvPr id="4" name="Slide Number Placeholder 3"/>
          <p:cNvSpPr>
            <a:spLocks noGrp="1"/>
          </p:cNvSpPr>
          <p:nvPr>
            <p:ph type="sldNum" sz="quarter" idx="10"/>
          </p:nvPr>
        </p:nvSpPr>
        <p:spPr/>
        <p:txBody>
          <a:bodyPr/>
          <a:lstStyle/>
          <a:p>
            <a:fld id="{F4A2648F-4152-4278-B136-F77E8E2B334A}" type="slidenum">
              <a:rPr lang="en-US" smtClean="0"/>
              <a:t>23</a:t>
            </a:fld>
            <a:endParaRPr lang="en-US"/>
          </a:p>
        </p:txBody>
      </p:sp>
    </p:spTree>
    <p:extLst>
      <p:ext uri="{BB962C8B-B14F-4D97-AF65-F5344CB8AC3E}">
        <p14:creationId xmlns:p14="http://schemas.microsoft.com/office/powerpoint/2010/main" val="40669417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https://kubernetes.io/blog/2024/04/05/diy-create-your-own-cloud-with-kubernetes-part-1/</a:t>
            </a:r>
            <a:endParaRPr lang="en-US" dirty="0"/>
          </a:p>
        </p:txBody>
      </p:sp>
      <p:sp>
        <p:nvSpPr>
          <p:cNvPr id="4" name="Slide Number Placeholder 3"/>
          <p:cNvSpPr>
            <a:spLocks noGrp="1"/>
          </p:cNvSpPr>
          <p:nvPr>
            <p:ph type="sldNum" sz="quarter" idx="10"/>
          </p:nvPr>
        </p:nvSpPr>
        <p:spPr/>
        <p:txBody>
          <a:bodyPr/>
          <a:lstStyle/>
          <a:p>
            <a:fld id="{F4A2648F-4152-4278-B136-F77E8E2B334A}" type="slidenum">
              <a:rPr lang="en-US" smtClean="0"/>
              <a:t>24</a:t>
            </a:fld>
            <a:endParaRPr lang="en-US"/>
          </a:p>
        </p:txBody>
      </p:sp>
    </p:spTree>
    <p:extLst>
      <p:ext uri="{BB962C8B-B14F-4D97-AF65-F5344CB8AC3E}">
        <p14:creationId xmlns:p14="http://schemas.microsoft.com/office/powerpoint/2010/main" val="33023551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https://kubernetes.io/blog/2024/04/05/diy-create-your-own-cloud-with-kubernetes-part-1/</a:t>
            </a:r>
            <a:endParaRPr lang="en-US" dirty="0"/>
          </a:p>
        </p:txBody>
      </p:sp>
      <p:sp>
        <p:nvSpPr>
          <p:cNvPr id="4" name="Slide Number Placeholder 3"/>
          <p:cNvSpPr>
            <a:spLocks noGrp="1"/>
          </p:cNvSpPr>
          <p:nvPr>
            <p:ph type="sldNum" sz="quarter" idx="10"/>
          </p:nvPr>
        </p:nvSpPr>
        <p:spPr/>
        <p:txBody>
          <a:bodyPr/>
          <a:lstStyle/>
          <a:p>
            <a:fld id="{F4A2648F-4152-4278-B136-F77E8E2B334A}" type="slidenum">
              <a:rPr lang="en-US" smtClean="0"/>
              <a:t>25</a:t>
            </a:fld>
            <a:endParaRPr lang="en-US"/>
          </a:p>
        </p:txBody>
      </p:sp>
    </p:spTree>
    <p:extLst>
      <p:ext uri="{BB962C8B-B14F-4D97-AF65-F5344CB8AC3E}">
        <p14:creationId xmlns:p14="http://schemas.microsoft.com/office/powerpoint/2010/main" val="30372992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https://kubernetes.io/blog/2024/04/05/diy-create-your-own-cloud-with-kubernetes-part-1/</a:t>
            </a:r>
          </a:p>
          <a:p>
            <a:r>
              <a:rPr lang="en-US" dirty="0" smtClean="0"/>
              <a:t>https://kubernetes.io/blog/2024/04/05/diy-create-your-own-cloud-with-kubernetes-part-3/</a:t>
            </a:r>
            <a:endParaRPr lang="en-US" dirty="0"/>
          </a:p>
        </p:txBody>
      </p:sp>
      <p:sp>
        <p:nvSpPr>
          <p:cNvPr id="4" name="Slide Number Placeholder 3"/>
          <p:cNvSpPr>
            <a:spLocks noGrp="1"/>
          </p:cNvSpPr>
          <p:nvPr>
            <p:ph type="sldNum" sz="quarter" idx="10"/>
          </p:nvPr>
        </p:nvSpPr>
        <p:spPr/>
        <p:txBody>
          <a:bodyPr/>
          <a:lstStyle/>
          <a:p>
            <a:fld id="{F4A2648F-4152-4278-B136-F77E8E2B334A}" type="slidenum">
              <a:rPr lang="en-US" smtClean="0"/>
              <a:t>26</a:t>
            </a:fld>
            <a:endParaRPr lang="en-US"/>
          </a:p>
        </p:txBody>
      </p:sp>
    </p:spTree>
    <p:extLst>
      <p:ext uri="{BB962C8B-B14F-4D97-AF65-F5344CB8AC3E}">
        <p14:creationId xmlns:p14="http://schemas.microsoft.com/office/powerpoint/2010/main" val="38673601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https://kubernetes.io/blog/2024/04/05/diy-create-your-own-cloud-with-kubernetes-part-1/</a:t>
            </a:r>
            <a:endParaRPr lang="en-US" dirty="0"/>
          </a:p>
        </p:txBody>
      </p:sp>
      <p:sp>
        <p:nvSpPr>
          <p:cNvPr id="4" name="Slide Number Placeholder 3"/>
          <p:cNvSpPr>
            <a:spLocks noGrp="1"/>
          </p:cNvSpPr>
          <p:nvPr>
            <p:ph type="sldNum" sz="quarter" idx="10"/>
          </p:nvPr>
        </p:nvSpPr>
        <p:spPr/>
        <p:txBody>
          <a:bodyPr/>
          <a:lstStyle/>
          <a:p>
            <a:fld id="{F4A2648F-4152-4278-B136-F77E8E2B334A}" type="slidenum">
              <a:rPr lang="en-US" smtClean="0"/>
              <a:t>27</a:t>
            </a:fld>
            <a:endParaRPr lang="en-US"/>
          </a:p>
        </p:txBody>
      </p:sp>
    </p:spTree>
    <p:extLst>
      <p:ext uri="{BB962C8B-B14F-4D97-AF65-F5344CB8AC3E}">
        <p14:creationId xmlns:p14="http://schemas.microsoft.com/office/powerpoint/2010/main" val="36990145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https://kubernetes.io/blog/2024/04/05/diy-create-your-own-cloud-with-kubernetes-part-1/</a:t>
            </a:r>
            <a:endParaRPr lang="en-US" dirty="0"/>
          </a:p>
        </p:txBody>
      </p:sp>
      <p:sp>
        <p:nvSpPr>
          <p:cNvPr id="4" name="Slide Number Placeholder 3"/>
          <p:cNvSpPr>
            <a:spLocks noGrp="1"/>
          </p:cNvSpPr>
          <p:nvPr>
            <p:ph type="sldNum" sz="quarter" idx="10"/>
          </p:nvPr>
        </p:nvSpPr>
        <p:spPr/>
        <p:txBody>
          <a:bodyPr/>
          <a:lstStyle/>
          <a:p>
            <a:fld id="{F4A2648F-4152-4278-B136-F77E8E2B334A}" type="slidenum">
              <a:rPr lang="en-US" smtClean="0"/>
              <a:t>28</a:t>
            </a:fld>
            <a:endParaRPr lang="en-US"/>
          </a:p>
        </p:txBody>
      </p:sp>
    </p:spTree>
    <p:extLst>
      <p:ext uri="{BB962C8B-B14F-4D97-AF65-F5344CB8AC3E}">
        <p14:creationId xmlns:p14="http://schemas.microsoft.com/office/powerpoint/2010/main" val="3376509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https://kubernetes.io/blog/2024/04/05/diy-create-your-own-cloud-with-kubernetes-part-3/</a:t>
            </a:r>
            <a:endParaRPr lang="en-US" dirty="0"/>
          </a:p>
        </p:txBody>
      </p:sp>
      <p:sp>
        <p:nvSpPr>
          <p:cNvPr id="4" name="Slide Number Placeholder 3"/>
          <p:cNvSpPr>
            <a:spLocks noGrp="1"/>
          </p:cNvSpPr>
          <p:nvPr>
            <p:ph type="sldNum" sz="quarter" idx="10"/>
          </p:nvPr>
        </p:nvSpPr>
        <p:spPr/>
        <p:txBody>
          <a:bodyPr/>
          <a:lstStyle/>
          <a:p>
            <a:fld id="{F4A2648F-4152-4278-B136-F77E8E2B334A}" type="slidenum">
              <a:rPr lang="en-US" smtClean="0"/>
              <a:t>29</a:t>
            </a:fld>
            <a:endParaRPr lang="en-US"/>
          </a:p>
        </p:txBody>
      </p:sp>
    </p:spTree>
    <p:extLst>
      <p:ext uri="{BB962C8B-B14F-4D97-AF65-F5344CB8AC3E}">
        <p14:creationId xmlns:p14="http://schemas.microsoft.com/office/powerpoint/2010/main" val="1402932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https://devops.fastdev.com/articles/kubernetes-as-a-modern-platform-for-enterprise.html</a:t>
            </a:r>
          </a:p>
          <a:p>
            <a:r>
              <a:rPr lang="en-US" dirty="0" smtClean="0"/>
              <a:t>https://builder.aws.com/content/2rILoggeyIx0aGMg1Lm4OEgIMWp/deploying-applications-with-high-availability-on-kubernetes</a:t>
            </a:r>
            <a:endParaRPr lang="en-US" dirty="0"/>
          </a:p>
        </p:txBody>
      </p:sp>
      <p:sp>
        <p:nvSpPr>
          <p:cNvPr id="4" name="Slide Number Placeholder 3"/>
          <p:cNvSpPr>
            <a:spLocks noGrp="1"/>
          </p:cNvSpPr>
          <p:nvPr>
            <p:ph type="sldNum" sz="quarter" idx="10"/>
          </p:nvPr>
        </p:nvSpPr>
        <p:spPr/>
        <p:txBody>
          <a:bodyPr/>
          <a:lstStyle/>
          <a:p>
            <a:fld id="{F4A2648F-4152-4278-B136-F77E8E2B334A}" type="slidenum">
              <a:rPr lang="en-US" smtClean="0"/>
              <a:t>4</a:t>
            </a:fld>
            <a:endParaRPr lang="en-US"/>
          </a:p>
        </p:txBody>
      </p:sp>
    </p:spTree>
    <p:extLst>
      <p:ext uri="{BB962C8B-B14F-4D97-AF65-F5344CB8AC3E}">
        <p14:creationId xmlns:p14="http://schemas.microsoft.com/office/powerpoint/2010/main" val="2132544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https://devopscube.com/build-docker-image-kubernetes-pod/</a:t>
            </a:r>
          </a:p>
          <a:p>
            <a:r>
              <a:rPr lang="en-US" dirty="0" smtClean="0"/>
              <a:t>https://blog.stackademic.com/advanced-end-to-end-devsecops-kubernetes-three-tier-project-using-azure-aks-fluxcd-prometheus-cca3c5e61953</a:t>
            </a:r>
          </a:p>
          <a:p>
            <a:endParaRPr lang="en-US" dirty="0" smtClean="0"/>
          </a:p>
          <a:p>
            <a:r>
              <a:rPr lang="en-US" dirty="0" smtClean="0"/>
              <a:t>https://devopscube.com/kubernetes-architecture-explained/</a:t>
            </a:r>
            <a:endParaRPr lang="en-US" dirty="0"/>
          </a:p>
        </p:txBody>
      </p:sp>
      <p:sp>
        <p:nvSpPr>
          <p:cNvPr id="4" name="Slide Number Placeholder 3"/>
          <p:cNvSpPr>
            <a:spLocks noGrp="1"/>
          </p:cNvSpPr>
          <p:nvPr>
            <p:ph type="sldNum" sz="quarter" idx="10"/>
          </p:nvPr>
        </p:nvSpPr>
        <p:spPr/>
        <p:txBody>
          <a:bodyPr/>
          <a:lstStyle/>
          <a:p>
            <a:fld id="{F4A2648F-4152-4278-B136-F77E8E2B334A}" type="slidenum">
              <a:rPr lang="en-US" smtClean="0"/>
              <a:t>5</a:t>
            </a:fld>
            <a:endParaRPr lang="en-US"/>
          </a:p>
        </p:txBody>
      </p:sp>
    </p:spTree>
    <p:extLst>
      <p:ext uri="{BB962C8B-B14F-4D97-AF65-F5344CB8AC3E}">
        <p14:creationId xmlns:p14="http://schemas.microsoft.com/office/powerpoint/2010/main" val="3487633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https://kubernetes.io/docs/concepts/configuration/manage-resources-containers/</a:t>
            </a:r>
          </a:p>
          <a:p>
            <a:r>
              <a:rPr lang="en-US" dirty="0" smtClean="0"/>
              <a:t>https://kubernetes.io/docs/tasks/configure-pod-container/assign-memory-resource/</a:t>
            </a:r>
          </a:p>
          <a:p>
            <a:r>
              <a:rPr lang="en-US" dirty="0" smtClean="0"/>
              <a:t>https://ranchermanager.docs.rancher.com/how-to-guides/advanced-user-guides/manage-projects/manage-project-resource-quotas/about-project-resource-quotas</a:t>
            </a:r>
            <a:endParaRPr lang="en-US" dirty="0"/>
          </a:p>
        </p:txBody>
      </p:sp>
      <p:sp>
        <p:nvSpPr>
          <p:cNvPr id="4" name="Slide Number Placeholder 3"/>
          <p:cNvSpPr>
            <a:spLocks noGrp="1"/>
          </p:cNvSpPr>
          <p:nvPr>
            <p:ph type="sldNum" sz="quarter" idx="10"/>
          </p:nvPr>
        </p:nvSpPr>
        <p:spPr/>
        <p:txBody>
          <a:bodyPr/>
          <a:lstStyle/>
          <a:p>
            <a:fld id="{F4A2648F-4152-4278-B136-F77E8E2B334A}" type="slidenum">
              <a:rPr lang="en-US" smtClean="0"/>
              <a:t>6</a:t>
            </a:fld>
            <a:endParaRPr lang="en-US"/>
          </a:p>
        </p:txBody>
      </p:sp>
    </p:spTree>
    <p:extLst>
      <p:ext uri="{BB962C8B-B14F-4D97-AF65-F5344CB8AC3E}">
        <p14:creationId xmlns:p14="http://schemas.microsoft.com/office/powerpoint/2010/main" val="2251408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https://www.f5.com/glossary/kubernetes</a:t>
            </a:r>
          </a:p>
          <a:p>
            <a:endParaRPr lang="en-US" dirty="0"/>
          </a:p>
        </p:txBody>
      </p:sp>
      <p:sp>
        <p:nvSpPr>
          <p:cNvPr id="4" name="Slide Number Placeholder 3"/>
          <p:cNvSpPr>
            <a:spLocks noGrp="1"/>
          </p:cNvSpPr>
          <p:nvPr>
            <p:ph type="sldNum" sz="quarter" idx="10"/>
          </p:nvPr>
        </p:nvSpPr>
        <p:spPr/>
        <p:txBody>
          <a:bodyPr/>
          <a:lstStyle/>
          <a:p>
            <a:fld id="{F4A2648F-4152-4278-B136-F77E8E2B334A}" type="slidenum">
              <a:rPr lang="en-US" smtClean="0"/>
              <a:t>7</a:t>
            </a:fld>
            <a:endParaRPr lang="en-US"/>
          </a:p>
        </p:txBody>
      </p:sp>
    </p:spTree>
    <p:extLst>
      <p:ext uri="{BB962C8B-B14F-4D97-AF65-F5344CB8AC3E}">
        <p14:creationId xmlns:p14="http://schemas.microsoft.com/office/powerpoint/2010/main" val="3152572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https://www.f5.com/company/blog/nginx/kubernetes-networking-101</a:t>
            </a:r>
          </a:p>
          <a:p>
            <a:r>
              <a:rPr lang="en-US" dirty="0" smtClean="0"/>
              <a:t>https://www.f5.com/company/blog/nginx/kubernetes-networking-101</a:t>
            </a:r>
            <a:endParaRPr lang="en-US" dirty="0"/>
          </a:p>
        </p:txBody>
      </p:sp>
      <p:sp>
        <p:nvSpPr>
          <p:cNvPr id="4" name="Slide Number Placeholder 3"/>
          <p:cNvSpPr>
            <a:spLocks noGrp="1"/>
          </p:cNvSpPr>
          <p:nvPr>
            <p:ph type="sldNum" sz="quarter" idx="10"/>
          </p:nvPr>
        </p:nvSpPr>
        <p:spPr/>
        <p:txBody>
          <a:bodyPr/>
          <a:lstStyle/>
          <a:p>
            <a:fld id="{F4A2648F-4152-4278-B136-F77E8E2B334A}" type="slidenum">
              <a:rPr lang="en-US" smtClean="0"/>
              <a:t>9</a:t>
            </a:fld>
            <a:endParaRPr lang="en-US"/>
          </a:p>
        </p:txBody>
      </p:sp>
    </p:spTree>
    <p:extLst>
      <p:ext uri="{BB962C8B-B14F-4D97-AF65-F5344CB8AC3E}">
        <p14:creationId xmlns:p14="http://schemas.microsoft.com/office/powerpoint/2010/main" val="3334876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https://www.f5.com/company/blog/nginx/kubernetes-networking-101</a:t>
            </a:r>
            <a:endParaRPr lang="en-US" dirty="0"/>
          </a:p>
        </p:txBody>
      </p:sp>
      <p:sp>
        <p:nvSpPr>
          <p:cNvPr id="4" name="Slide Number Placeholder 3"/>
          <p:cNvSpPr>
            <a:spLocks noGrp="1"/>
          </p:cNvSpPr>
          <p:nvPr>
            <p:ph type="sldNum" sz="quarter" idx="10"/>
          </p:nvPr>
        </p:nvSpPr>
        <p:spPr/>
        <p:txBody>
          <a:bodyPr/>
          <a:lstStyle/>
          <a:p>
            <a:fld id="{F4A2648F-4152-4278-B136-F77E8E2B334A}" type="slidenum">
              <a:rPr lang="en-US" smtClean="0"/>
              <a:t>10</a:t>
            </a:fld>
            <a:endParaRPr lang="en-US"/>
          </a:p>
        </p:txBody>
      </p:sp>
    </p:spTree>
    <p:extLst>
      <p:ext uri="{BB962C8B-B14F-4D97-AF65-F5344CB8AC3E}">
        <p14:creationId xmlns:p14="http://schemas.microsoft.com/office/powerpoint/2010/main" val="1588532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https://www.f5.com/company/blog/nginx/kubernetes-networking-101</a:t>
            </a:r>
            <a:endParaRPr lang="en-US" dirty="0"/>
          </a:p>
        </p:txBody>
      </p:sp>
      <p:sp>
        <p:nvSpPr>
          <p:cNvPr id="4" name="Slide Number Placeholder 3"/>
          <p:cNvSpPr>
            <a:spLocks noGrp="1"/>
          </p:cNvSpPr>
          <p:nvPr>
            <p:ph type="sldNum" sz="quarter" idx="10"/>
          </p:nvPr>
        </p:nvSpPr>
        <p:spPr/>
        <p:txBody>
          <a:bodyPr/>
          <a:lstStyle/>
          <a:p>
            <a:fld id="{F4A2648F-4152-4278-B136-F77E8E2B334A}" type="slidenum">
              <a:rPr lang="en-US" smtClean="0"/>
              <a:t>11</a:t>
            </a:fld>
            <a:endParaRPr lang="en-US"/>
          </a:p>
        </p:txBody>
      </p:sp>
    </p:spTree>
    <p:extLst>
      <p:ext uri="{BB962C8B-B14F-4D97-AF65-F5344CB8AC3E}">
        <p14:creationId xmlns:p14="http://schemas.microsoft.com/office/powerpoint/2010/main" val="948781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6D41BCC-AD73-4203-A5A6-E62EB28B0FE6}" type="datetimeFigureOut">
              <a:rPr lang="en-US" smtClean="0"/>
              <a:t>8/27/2025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1642591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D41BCC-AD73-4203-A5A6-E62EB28B0FE6}" type="datetimeFigureOut">
              <a:rPr lang="en-US" smtClean="0"/>
              <a:t>8/27/2025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4060920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D41BCC-AD73-4203-A5A6-E62EB28B0FE6}" type="datetimeFigureOut">
              <a:rPr lang="en-US" smtClean="0"/>
              <a:t>8/27/2025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1440342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D41BCC-AD73-4203-A5A6-E62EB28B0FE6}" type="datetimeFigureOut">
              <a:rPr lang="en-US" smtClean="0"/>
              <a:t>8/27/2025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541384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D41BCC-AD73-4203-A5A6-E62EB28B0FE6}" type="datetimeFigureOut">
              <a:rPr lang="en-US" smtClean="0"/>
              <a:t>8/27/2025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268230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6D41BCC-AD73-4203-A5A6-E62EB28B0FE6}" type="datetimeFigureOut">
              <a:rPr lang="en-US" smtClean="0"/>
              <a:t>8/27/2025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41014738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6D41BCC-AD73-4203-A5A6-E62EB28B0FE6}" type="datetimeFigureOut">
              <a:rPr lang="en-US" smtClean="0"/>
              <a:t>8/27/2025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2017328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6D41BCC-AD73-4203-A5A6-E62EB28B0FE6}" type="datetimeFigureOut">
              <a:rPr lang="en-US" smtClean="0"/>
              <a:t>8/27/2025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815687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D41BCC-AD73-4203-A5A6-E62EB28B0FE6}" type="datetimeFigureOut">
              <a:rPr lang="en-US" smtClean="0"/>
              <a:t>8/27/2025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1972406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6D41BCC-AD73-4203-A5A6-E62EB28B0FE6}" type="datetimeFigureOut">
              <a:rPr lang="en-US" smtClean="0"/>
              <a:t>8/27/2025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414349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6D41BCC-AD73-4203-A5A6-E62EB28B0FE6}" type="datetimeFigureOut">
              <a:rPr lang="en-US" smtClean="0"/>
              <a:t>8/27/2025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535635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D41BCC-AD73-4203-A5A6-E62EB28B0FE6}" type="datetimeFigureOut">
              <a:rPr lang="en-US" smtClean="0"/>
              <a:pPr/>
              <a:t>8/27/2025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37F8FC-4B86-4690-8888-22AB2F781BEF}" type="slidenum">
              <a:rPr lang="en-US" smtClean="0"/>
              <a:pPr/>
              <a:t>‹#›</a:t>
            </a:fld>
            <a:endParaRPr lang="en-US"/>
          </a:p>
        </p:txBody>
      </p:sp>
    </p:spTree>
    <p:extLst>
      <p:ext uri="{BB962C8B-B14F-4D97-AF65-F5344CB8AC3E}">
        <p14:creationId xmlns:p14="http://schemas.microsoft.com/office/powerpoint/2010/main" val="870605483"/>
      </p:ext>
    </p:extLst>
  </p:cSld>
  <p:clrMap bg1="lt1" tx1="dk1" bg2="lt2" tx2="dk2" accent1="accent1" accent2="accent2" accent3="accent3" accent4="accent4" accent5="accent5" accent6="accent6" hlink="hlink" folHlink="folHlink"/>
  <p:sldLayoutIdLst>
    <p:sldLayoutId id="2147483998" r:id="rId1"/>
    <p:sldLayoutId id="2147483999" r:id="rId2"/>
    <p:sldLayoutId id="2147484000" r:id="rId3"/>
    <p:sldLayoutId id="2147484001" r:id="rId4"/>
    <p:sldLayoutId id="2147484002" r:id="rId5"/>
    <p:sldLayoutId id="2147484003" r:id="rId6"/>
    <p:sldLayoutId id="2147484004" r:id="rId7"/>
    <p:sldLayoutId id="2147484005" r:id="rId8"/>
    <p:sldLayoutId id="2147484006" r:id="rId9"/>
    <p:sldLayoutId id="2147484007" r:id="rId10"/>
    <p:sldLayoutId id="214748400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hyperlink" Target="https://github.com/democratic-csi/democratic-csi" TargetMode="External"/><Relationship Id="rId4" Type="http://schemas.openxmlformats.org/officeDocument/2006/relationships/hyperlink" Target="https://www.truenas.co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hyperlink" Target="https://kubernetes.io/blog/2024/04/05/diy-create-your-own-cloud-with-kubernetes-part-2/#node-network-data-center-network"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kubernetes.io/blog/2024/04/05/diy-create-your-own-cloud-with-kubernetes-part-2/#node-network-data-center-network" TargetMode="External"/><Relationship Id="rId3" Type="http://schemas.openxmlformats.org/officeDocument/2006/relationships/hyperlink" Target="https://github.com/k8snetworkplumbingwg/multus-cni" TargetMode="External"/><Relationship Id="rId7" Type="http://schemas.openxmlformats.org/officeDocument/2006/relationships/hyperlink" Target="https://github.com/kubevirt/macvtap-cni"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github.com/containernetworking/plugins/tree/main/plugins" TargetMode="External"/><Relationship Id="rId5" Type="http://schemas.openxmlformats.org/officeDocument/2006/relationships/hyperlink" Target="https://www.redhat.com/en/technologies/cloud-computing/openshift/virtualization" TargetMode="External"/><Relationship Id="rId4" Type="http://schemas.openxmlformats.org/officeDocument/2006/relationships/hyperlink" Target="https://www.rancher.com/" TargetMode="External"/><Relationship Id="rId9"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k8snetworkplumbingwg/kubemacpool"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www.kube-ovn.io/"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cilium.io/"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kube-ovn.readthedocs.io/zh-cn/stable/en/advance/with-cilium/"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hyperlink" Target="https://metallb.universe.tf/" TargetMode="External"/><Relationship Id="rId7" Type="http://schemas.openxmlformats.org/officeDocument/2006/relationships/hyperlink" Target="https://kube-ovn.readthedocs.io/zh-cn/latest/en/guide/loadbalancer-service/"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docs.cilium.io/en/latest/network/lb-ipam/" TargetMode="External"/><Relationship Id="rId5" Type="http://schemas.openxmlformats.org/officeDocument/2006/relationships/hyperlink" Target="https://www.loxilb.io/" TargetMode="External"/><Relationship Id="rId4" Type="http://schemas.openxmlformats.org/officeDocument/2006/relationships/hyperlink" Target="https://kube-vip.io/"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kubernetes-sigs/cluster-api-provider-kubevirt"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gif"/></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stretch>
            <a:fillRect/>
          </a:stretch>
        </p:blipFill>
        <p:spPr>
          <a:xfrm>
            <a:off x="119891" y="0"/>
            <a:ext cx="5305425" cy="3381375"/>
          </a:xfrm>
          <a:prstGeom prst="rect">
            <a:avLst/>
          </a:prstGeom>
        </p:spPr>
      </p:pic>
      <p:grpSp>
        <p:nvGrpSpPr>
          <p:cNvPr id="9" name="Group 8"/>
          <p:cNvGrpSpPr/>
          <p:nvPr/>
        </p:nvGrpSpPr>
        <p:grpSpPr>
          <a:xfrm>
            <a:off x="370421" y="1795824"/>
            <a:ext cx="4804363" cy="1929688"/>
            <a:chOff x="89638" y="359621"/>
            <a:chExt cx="4804363" cy="1929688"/>
          </a:xfrm>
        </p:grpSpPr>
        <p:pic>
          <p:nvPicPr>
            <p:cNvPr id="10" name="Picture 9"/>
            <p:cNvPicPr>
              <a:picLocks noChangeAspect="1"/>
            </p:cNvPicPr>
            <p:nvPr/>
          </p:nvPicPr>
          <p:blipFill>
            <a:blip r:embed="rId4"/>
            <a:stretch>
              <a:fillRect/>
            </a:stretch>
          </p:blipFill>
          <p:spPr>
            <a:xfrm>
              <a:off x="235105" y="1881965"/>
              <a:ext cx="3104181" cy="263526"/>
            </a:xfrm>
            <a:prstGeom prst="rect">
              <a:avLst/>
            </a:prstGeom>
          </p:spPr>
        </p:pic>
        <p:sp>
          <p:nvSpPr>
            <p:cNvPr id="11" name="Title 4">
              <a:extLst>
                <a:ext uri="{FF2B5EF4-FFF2-40B4-BE49-F238E27FC236}">
                  <a16:creationId xmlns:a16="http://schemas.microsoft.com/office/drawing/2014/main" id="{27228BAE-048B-681E-DD8D-BD96B22560E0}"/>
                </a:ext>
              </a:extLst>
            </p:cNvPr>
            <p:cNvSpPr txBox="1">
              <a:spLocks/>
            </p:cNvSpPr>
            <p:nvPr/>
          </p:nvSpPr>
          <p:spPr>
            <a:xfrm>
              <a:off x="89638" y="1389204"/>
              <a:ext cx="4804363" cy="90010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4000" dirty="0" smtClean="0">
                  <a:solidFill>
                    <a:schemeClr val="accent1">
                      <a:lumMod val="75000"/>
                    </a:schemeClr>
                  </a:solidFill>
                </a:rPr>
                <a:t>Computer </a:t>
              </a:r>
              <a:r>
                <a:rPr lang="en-US" sz="4000" dirty="0" smtClean="0">
                  <a:solidFill>
                    <a:srgbClr val="00B0F0"/>
                  </a:solidFill>
                </a:rPr>
                <a:t>Vision</a:t>
              </a:r>
              <a:endParaRPr lang="en-US" sz="4000" dirty="0">
                <a:solidFill>
                  <a:srgbClr val="00B0F0"/>
                </a:solidFill>
              </a:endParaRPr>
            </a:p>
          </p:txBody>
        </p:sp>
        <p:grpSp>
          <p:nvGrpSpPr>
            <p:cNvPr id="12" name="Group 11">
              <a:extLst>
                <a:ext uri="{FF2B5EF4-FFF2-40B4-BE49-F238E27FC236}">
                  <a16:creationId xmlns:a16="http://schemas.microsoft.com/office/drawing/2014/main" id="{2AABCB87-2ECC-4C03-B5BB-6EE11C8A4485}"/>
                </a:ext>
              </a:extLst>
            </p:cNvPr>
            <p:cNvGrpSpPr/>
            <p:nvPr/>
          </p:nvGrpSpPr>
          <p:grpSpPr>
            <a:xfrm>
              <a:off x="89638" y="359621"/>
              <a:ext cx="3064025" cy="1516520"/>
              <a:chOff x="4853562" y="1589418"/>
              <a:chExt cx="2609520" cy="1291565"/>
            </a:xfrm>
          </p:grpSpPr>
          <p:sp>
            <p:nvSpPr>
              <p:cNvPr id="19" name="Freeform 18">
                <a:extLst>
                  <a:ext uri="{FF2B5EF4-FFF2-40B4-BE49-F238E27FC236}">
                    <a16:creationId xmlns:a16="http://schemas.microsoft.com/office/drawing/2014/main" id="{03546B24-FABC-4B2A-A80F-B03654D56A7D}"/>
                  </a:ext>
                </a:extLst>
              </p:cNvPr>
              <p:cNvSpPr>
                <a:spLocks noChangeAspect="1"/>
              </p:cNvSpPr>
              <p:nvPr/>
            </p:nvSpPr>
            <p:spPr>
              <a:xfrm flipH="1">
                <a:off x="4853562" y="1589418"/>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3601">
                  <a:solidFill>
                    <a:schemeClr val="tx1"/>
                  </a:solidFill>
                </a:endParaRPr>
              </a:p>
            </p:txBody>
          </p:sp>
          <p:sp>
            <p:nvSpPr>
              <p:cNvPr id="20" name="Freeform 19">
                <a:extLst>
                  <a:ext uri="{FF2B5EF4-FFF2-40B4-BE49-F238E27FC236}">
                    <a16:creationId xmlns:a16="http://schemas.microsoft.com/office/drawing/2014/main" id="{02E1A011-CDEA-4BBC-B725-C88AF5464891}"/>
                  </a:ext>
                </a:extLst>
              </p:cNvPr>
              <p:cNvSpPr>
                <a:spLocks noChangeAspect="1"/>
              </p:cNvSpPr>
              <p:nvPr/>
            </p:nvSpPr>
            <p:spPr>
              <a:xfrm flipH="1">
                <a:off x="5230834" y="1678285"/>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3601" dirty="0">
                  <a:solidFill>
                    <a:schemeClr val="tx1"/>
                  </a:solidFill>
                </a:endParaRPr>
              </a:p>
            </p:txBody>
          </p:sp>
        </p:grpSp>
        <p:grpSp>
          <p:nvGrpSpPr>
            <p:cNvPr id="13" name="Group 12">
              <a:extLst>
                <a:ext uri="{FF2B5EF4-FFF2-40B4-BE49-F238E27FC236}">
                  <a16:creationId xmlns:a16="http://schemas.microsoft.com/office/drawing/2014/main" id="{AB8BC7BC-BF58-402E-9A69-AA9226DE7CAA}"/>
                </a:ext>
              </a:extLst>
            </p:cNvPr>
            <p:cNvGrpSpPr/>
            <p:nvPr/>
          </p:nvGrpSpPr>
          <p:grpSpPr>
            <a:xfrm>
              <a:off x="1176068" y="503243"/>
              <a:ext cx="1334145" cy="620384"/>
              <a:chOff x="7439031" y="1585639"/>
              <a:chExt cx="2143740" cy="996849"/>
            </a:xfrm>
            <a:solidFill>
              <a:schemeClr val="accent6"/>
            </a:solidFill>
          </p:grpSpPr>
          <p:sp>
            <p:nvSpPr>
              <p:cNvPr id="17" name="Freeform: Shape 66">
                <a:extLst>
                  <a:ext uri="{FF2B5EF4-FFF2-40B4-BE49-F238E27FC236}">
                    <a16:creationId xmlns:a16="http://schemas.microsoft.com/office/drawing/2014/main" id="{2A081543-B9FF-49B1-8EEF-ABDF5438EDCD}"/>
                  </a:ext>
                </a:extLst>
              </p:cNvPr>
              <p:cNvSpPr/>
              <p:nvPr/>
            </p:nvSpPr>
            <p:spPr>
              <a:xfrm>
                <a:off x="7439031" y="1585639"/>
                <a:ext cx="2143740" cy="996849"/>
              </a:xfrm>
              <a:custGeom>
                <a:avLst/>
                <a:gdLst/>
                <a:ahLst/>
                <a:cxnLst/>
                <a:rect l="l" t="t" r="r" b="b"/>
                <a:pathLst>
                  <a:path w="1862733" h="866179">
                    <a:moveTo>
                      <a:pt x="794147" y="204787"/>
                    </a:moveTo>
                    <a:cubicBezTo>
                      <a:pt x="745605" y="204787"/>
                      <a:pt x="701637" y="218416"/>
                      <a:pt x="662244" y="245673"/>
                    </a:cubicBezTo>
                    <a:cubicBezTo>
                      <a:pt x="622851" y="272930"/>
                      <a:pt x="594798" y="309240"/>
                      <a:pt x="578086" y="354601"/>
                    </a:cubicBezTo>
                    <a:cubicBezTo>
                      <a:pt x="568536" y="380467"/>
                      <a:pt x="563761" y="406729"/>
                      <a:pt x="563761" y="433387"/>
                    </a:cubicBezTo>
                    <a:cubicBezTo>
                      <a:pt x="563761" y="488299"/>
                      <a:pt x="582064" y="537440"/>
                      <a:pt x="618670" y="580811"/>
                    </a:cubicBezTo>
                    <a:cubicBezTo>
                      <a:pt x="664031" y="634532"/>
                      <a:pt x="722524" y="661392"/>
                      <a:pt x="794147" y="661392"/>
                    </a:cubicBezTo>
                    <a:cubicBezTo>
                      <a:pt x="865771" y="661392"/>
                      <a:pt x="924462" y="634733"/>
                      <a:pt x="970220" y="581415"/>
                    </a:cubicBezTo>
                    <a:cubicBezTo>
                      <a:pt x="1006826" y="538838"/>
                      <a:pt x="1025128" y="489496"/>
                      <a:pt x="1025128" y="433387"/>
                    </a:cubicBezTo>
                    <a:cubicBezTo>
                      <a:pt x="1025128" y="376088"/>
                      <a:pt x="1006826" y="326547"/>
                      <a:pt x="970220" y="284764"/>
                    </a:cubicBezTo>
                    <a:cubicBezTo>
                      <a:pt x="923265" y="231446"/>
                      <a:pt x="864574" y="204787"/>
                      <a:pt x="794147" y="204787"/>
                    </a:cubicBezTo>
                    <a:close/>
                    <a:moveTo>
                      <a:pt x="1304330" y="24408"/>
                    </a:moveTo>
                    <a:lnTo>
                      <a:pt x="1862733" y="24408"/>
                    </a:lnTo>
                    <a:lnTo>
                      <a:pt x="1862733" y="200620"/>
                    </a:lnTo>
                    <a:lnTo>
                      <a:pt x="1687711" y="200620"/>
                    </a:lnTo>
                    <a:lnTo>
                      <a:pt x="1687711" y="837009"/>
                    </a:lnTo>
                    <a:lnTo>
                      <a:pt x="1476375" y="837009"/>
                    </a:lnTo>
                    <a:lnTo>
                      <a:pt x="1476375" y="200620"/>
                    </a:lnTo>
                    <a:lnTo>
                      <a:pt x="1304330" y="200620"/>
                    </a:lnTo>
                    <a:close/>
                    <a:moveTo>
                      <a:pt x="0" y="24408"/>
                    </a:moveTo>
                    <a:lnTo>
                      <a:pt x="211336" y="24408"/>
                    </a:lnTo>
                    <a:lnTo>
                      <a:pt x="211336" y="837009"/>
                    </a:lnTo>
                    <a:lnTo>
                      <a:pt x="0" y="837009"/>
                    </a:lnTo>
                    <a:close/>
                    <a:moveTo>
                      <a:pt x="794147" y="0"/>
                    </a:moveTo>
                    <a:cubicBezTo>
                      <a:pt x="937022" y="0"/>
                      <a:pt x="1050330" y="47426"/>
                      <a:pt x="1134071" y="142280"/>
                    </a:cubicBezTo>
                    <a:cubicBezTo>
                      <a:pt x="1207493" y="225623"/>
                      <a:pt x="1244204" y="322659"/>
                      <a:pt x="1244204" y="433387"/>
                    </a:cubicBezTo>
                    <a:cubicBezTo>
                      <a:pt x="1244204" y="543719"/>
                      <a:pt x="1207493" y="640556"/>
                      <a:pt x="1134071" y="723900"/>
                    </a:cubicBezTo>
                    <a:cubicBezTo>
                      <a:pt x="1050330" y="818753"/>
                      <a:pt x="937022" y="866179"/>
                      <a:pt x="794147" y="866179"/>
                    </a:cubicBezTo>
                    <a:cubicBezTo>
                      <a:pt x="651669" y="866179"/>
                      <a:pt x="538560" y="818753"/>
                      <a:pt x="454819" y="723900"/>
                    </a:cubicBezTo>
                    <a:cubicBezTo>
                      <a:pt x="381397" y="640556"/>
                      <a:pt x="344686" y="543719"/>
                      <a:pt x="344686" y="433387"/>
                    </a:cubicBezTo>
                    <a:cubicBezTo>
                      <a:pt x="344686" y="382984"/>
                      <a:pt x="354608" y="331291"/>
                      <a:pt x="374452" y="278308"/>
                    </a:cubicBezTo>
                    <a:cubicBezTo>
                      <a:pt x="394296" y="225326"/>
                      <a:pt x="420886" y="179983"/>
                      <a:pt x="454224" y="142280"/>
                    </a:cubicBezTo>
                    <a:cubicBezTo>
                      <a:pt x="537964" y="47426"/>
                      <a:pt x="651272" y="0"/>
                      <a:pt x="794147" y="0"/>
                    </a:cubicBezTo>
                    <a:close/>
                  </a:path>
                </a:pathLst>
              </a:cu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dirty="0"/>
              </a:p>
            </p:txBody>
          </p:sp>
          <p:sp>
            <p:nvSpPr>
              <p:cNvPr id="18" name="Freeform: Shape 67">
                <a:extLst>
                  <a:ext uri="{FF2B5EF4-FFF2-40B4-BE49-F238E27FC236}">
                    <a16:creationId xmlns:a16="http://schemas.microsoft.com/office/drawing/2014/main" id="{275D1FAA-C13F-4A6B-BA37-7704CFB7ADCD}"/>
                  </a:ext>
                </a:extLst>
              </p:cNvPr>
              <p:cNvSpPr/>
              <p:nvPr/>
            </p:nvSpPr>
            <p:spPr>
              <a:xfrm>
                <a:off x="8174174" y="1963600"/>
                <a:ext cx="443936" cy="326799"/>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4" name="Subtitle 2">
              <a:extLst>
                <a:ext uri="{FF2B5EF4-FFF2-40B4-BE49-F238E27FC236}">
                  <a16:creationId xmlns:a16="http://schemas.microsoft.com/office/drawing/2014/main" id="{53858C97-DA2F-8866-47CC-CDF4077BBF9D}"/>
                </a:ext>
              </a:extLst>
            </p:cNvPr>
            <p:cNvSpPr txBox="1">
              <a:spLocks/>
            </p:cNvSpPr>
            <p:nvPr/>
          </p:nvSpPr>
          <p:spPr>
            <a:xfrm>
              <a:off x="1560697" y="757061"/>
              <a:ext cx="729275" cy="203382"/>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smtClean="0">
                  <a:solidFill>
                    <a:srgbClr val="7030A0"/>
                  </a:solidFill>
                </a:rPr>
                <a:t>PDS</a:t>
              </a:r>
              <a:endParaRPr lang="en-US" sz="1600" dirty="0">
                <a:solidFill>
                  <a:srgbClr val="7030A0"/>
                </a:solidFill>
              </a:endParaRPr>
            </a:p>
          </p:txBody>
        </p:sp>
      </p:grpSp>
      <p:sp>
        <p:nvSpPr>
          <p:cNvPr id="22" name="Rectangle 21"/>
          <p:cNvSpPr/>
          <p:nvPr/>
        </p:nvSpPr>
        <p:spPr>
          <a:xfrm>
            <a:off x="8911525" y="5781051"/>
            <a:ext cx="3485015" cy="276999"/>
          </a:xfrm>
          <a:prstGeom prst="rect">
            <a:avLst/>
          </a:prstGeom>
        </p:spPr>
        <p:txBody>
          <a:bodyPr wrap="square">
            <a:spAutoFit/>
          </a:bodyPr>
          <a:lstStyle/>
          <a:p>
            <a:r>
              <a:rPr lang="en-US" sz="1200" dirty="0"/>
              <a:t>https://www.youtube.com/@AmelOline/videos</a:t>
            </a:r>
          </a:p>
        </p:txBody>
      </p:sp>
      <p:sp>
        <p:nvSpPr>
          <p:cNvPr id="23" name="Rectangle 22"/>
          <p:cNvSpPr/>
          <p:nvPr/>
        </p:nvSpPr>
        <p:spPr>
          <a:xfrm>
            <a:off x="10027402" y="5596385"/>
            <a:ext cx="2164597" cy="276999"/>
          </a:xfrm>
          <a:prstGeom prst="rect">
            <a:avLst/>
          </a:prstGeom>
        </p:spPr>
        <p:txBody>
          <a:bodyPr wrap="square">
            <a:spAutoFit/>
          </a:bodyPr>
          <a:lstStyle/>
          <a:p>
            <a:r>
              <a:rPr lang="en-US" sz="1200" dirty="0"/>
              <a:t>https://github.com/siagianp</a:t>
            </a:r>
          </a:p>
        </p:txBody>
      </p:sp>
      <p:sp>
        <p:nvSpPr>
          <p:cNvPr id="2" name="Rectangle 1"/>
          <p:cNvSpPr/>
          <p:nvPr/>
        </p:nvSpPr>
        <p:spPr>
          <a:xfrm>
            <a:off x="7609668" y="5965717"/>
            <a:ext cx="4889592" cy="276999"/>
          </a:xfrm>
          <a:prstGeom prst="rect">
            <a:avLst/>
          </a:prstGeom>
        </p:spPr>
        <p:txBody>
          <a:bodyPr wrap="square">
            <a:spAutoFit/>
          </a:bodyPr>
          <a:lstStyle/>
          <a:p>
            <a:r>
              <a:rPr lang="en-US" sz="1200" dirty="0"/>
              <a:t>https</a:t>
            </a:r>
            <a:r>
              <a:rPr lang="en-US" sz="1200" dirty="0" smtClean="0"/>
              <a:t>://github.com/amelcharolinesgn2/IoT_simulator-mqtt-NodeRed</a:t>
            </a:r>
            <a:endParaRPr lang="en-US" sz="1200" dirty="0"/>
          </a:p>
        </p:txBody>
      </p:sp>
      <p:pic>
        <p:nvPicPr>
          <p:cNvPr id="4" name="Picture 3"/>
          <p:cNvPicPr>
            <a:picLocks noChangeAspect="1"/>
          </p:cNvPicPr>
          <p:nvPr/>
        </p:nvPicPr>
        <p:blipFill>
          <a:blip r:embed="rId5"/>
          <a:stretch>
            <a:fillRect/>
          </a:stretch>
        </p:blipFill>
        <p:spPr>
          <a:xfrm>
            <a:off x="2611743" y="2639596"/>
            <a:ext cx="446086" cy="635863"/>
          </a:xfrm>
          <a:prstGeom prst="rect">
            <a:avLst/>
          </a:prstGeom>
        </p:spPr>
      </p:pic>
      <p:pic>
        <p:nvPicPr>
          <p:cNvPr id="5" name="Picture 4"/>
          <p:cNvPicPr>
            <a:picLocks noChangeAspect="1"/>
          </p:cNvPicPr>
          <p:nvPr/>
        </p:nvPicPr>
        <p:blipFill>
          <a:blip r:embed="rId6"/>
          <a:stretch>
            <a:fillRect/>
          </a:stretch>
        </p:blipFill>
        <p:spPr>
          <a:xfrm>
            <a:off x="1914363" y="2655435"/>
            <a:ext cx="613391" cy="582721"/>
          </a:xfrm>
          <a:prstGeom prst="rect">
            <a:avLst/>
          </a:prstGeom>
        </p:spPr>
      </p:pic>
      <p:pic>
        <p:nvPicPr>
          <p:cNvPr id="6" name="Picture 5"/>
          <p:cNvPicPr>
            <a:picLocks noChangeAspect="1"/>
          </p:cNvPicPr>
          <p:nvPr/>
        </p:nvPicPr>
        <p:blipFill>
          <a:blip r:embed="rId7"/>
          <a:stretch>
            <a:fillRect/>
          </a:stretch>
        </p:blipFill>
        <p:spPr>
          <a:xfrm>
            <a:off x="1053045" y="2639596"/>
            <a:ext cx="599662" cy="577554"/>
          </a:xfrm>
          <a:prstGeom prst="rect">
            <a:avLst/>
          </a:prstGeom>
        </p:spPr>
      </p:pic>
      <p:sp>
        <p:nvSpPr>
          <p:cNvPr id="26" name="Subtitle 2"/>
          <p:cNvSpPr txBox="1">
            <a:spLocks/>
          </p:cNvSpPr>
          <p:nvPr/>
        </p:nvSpPr>
        <p:spPr>
          <a:xfrm>
            <a:off x="2570754" y="3629722"/>
            <a:ext cx="9024615" cy="5210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4400" dirty="0" err="1" smtClean="0">
                <a:solidFill>
                  <a:srgbClr val="0070C0"/>
                </a:solidFill>
              </a:rPr>
              <a:t>Microservices</a:t>
            </a:r>
            <a:r>
              <a:rPr lang="en-US" sz="4400" dirty="0" smtClean="0">
                <a:solidFill>
                  <a:srgbClr val="0070C0"/>
                </a:solidFill>
              </a:rPr>
              <a:t>: </a:t>
            </a:r>
            <a:endParaRPr lang="en-US" sz="4400" b="1" dirty="0">
              <a:solidFill>
                <a:srgbClr val="0070C0"/>
              </a:solidFill>
            </a:endParaRPr>
          </a:p>
          <a:p>
            <a:pPr algn="l"/>
            <a:r>
              <a:rPr lang="en-US" sz="4400" dirty="0" smtClean="0"/>
              <a:t>Docker, </a:t>
            </a:r>
            <a:r>
              <a:rPr lang="en-US" sz="4400" dirty="0" err="1" smtClean="0"/>
              <a:t>Kubernetis</a:t>
            </a:r>
            <a:r>
              <a:rPr lang="en-US" sz="4400" dirty="0" smtClean="0"/>
              <a:t>, </a:t>
            </a:r>
            <a:r>
              <a:rPr lang="en-US" sz="4400" dirty="0" err="1" smtClean="0"/>
              <a:t>OpenSwift</a:t>
            </a:r>
            <a:r>
              <a:rPr lang="en-US" sz="4400" dirty="0" smtClean="0"/>
              <a:t> For Container</a:t>
            </a:r>
            <a:endParaRPr lang="en-US" sz="4400" b="1" dirty="0">
              <a:solidFill>
                <a:srgbClr val="0070C0"/>
              </a:solidFill>
            </a:endParaRPr>
          </a:p>
        </p:txBody>
      </p:sp>
      <p:sp>
        <p:nvSpPr>
          <p:cNvPr id="27" name="Title 1"/>
          <p:cNvSpPr txBox="1">
            <a:spLocks/>
          </p:cNvSpPr>
          <p:nvPr/>
        </p:nvSpPr>
        <p:spPr>
          <a:xfrm>
            <a:off x="344135" y="6042557"/>
            <a:ext cx="2012203" cy="670761"/>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rgbClr val="0070C0"/>
                </a:solidFill>
              </a:rPr>
              <a:t>O</a:t>
            </a:r>
            <a:r>
              <a:rPr lang="en-US" sz="2400" dirty="0">
                <a:solidFill>
                  <a:schemeClr val="tx1">
                    <a:lumMod val="50000"/>
                    <a:lumOff val="50000"/>
                  </a:schemeClr>
                </a:solidFill>
              </a:rPr>
              <a:t>pen</a:t>
            </a:r>
            <a:r>
              <a:rPr lang="en-US" sz="2400" dirty="0">
                <a:solidFill>
                  <a:srgbClr val="FF0000"/>
                </a:solidFill>
              </a:rPr>
              <a:t> </a:t>
            </a:r>
            <a:r>
              <a:rPr lang="en-US" sz="2400" dirty="0" err="1">
                <a:solidFill>
                  <a:srgbClr val="FF0000"/>
                </a:solidFill>
              </a:rPr>
              <a:t>T</a:t>
            </a:r>
            <a:r>
              <a:rPr lang="en-US" sz="2400" dirty="0" err="1">
                <a:solidFill>
                  <a:srgbClr val="00B0F0"/>
                </a:solidFill>
              </a:rPr>
              <a:t>of</a:t>
            </a:r>
            <a:r>
              <a:rPr lang="en-US" sz="2400" dirty="0" err="1">
                <a:solidFill>
                  <a:srgbClr val="0070C0"/>
                </a:solidFill>
              </a:rPr>
              <a:t>U</a:t>
            </a:r>
            <a:r>
              <a:rPr lang="en-US" sz="2400" dirty="0" err="1">
                <a:solidFill>
                  <a:srgbClr val="FF0000"/>
                </a:solidFill>
              </a:rPr>
              <a:t>-I</a:t>
            </a:r>
            <a:r>
              <a:rPr lang="en-US" sz="2400" dirty="0" err="1">
                <a:solidFill>
                  <a:schemeClr val="accent1"/>
                </a:solidFill>
              </a:rPr>
              <a:t>a</a:t>
            </a:r>
            <a:r>
              <a:rPr lang="en-US" sz="2400" dirty="0" err="1">
                <a:solidFill>
                  <a:srgbClr val="1A9626"/>
                </a:solidFill>
              </a:rPr>
              <a:t>C</a:t>
            </a:r>
            <a:endParaRPr lang="en-US" sz="2400" b="1" dirty="0"/>
          </a:p>
        </p:txBody>
      </p:sp>
      <p:sp>
        <p:nvSpPr>
          <p:cNvPr id="3" name="Rectangle 2"/>
          <p:cNvSpPr/>
          <p:nvPr/>
        </p:nvSpPr>
        <p:spPr>
          <a:xfrm>
            <a:off x="8203920" y="6150383"/>
            <a:ext cx="3988079" cy="276999"/>
          </a:xfrm>
          <a:prstGeom prst="rect">
            <a:avLst/>
          </a:prstGeom>
        </p:spPr>
        <p:txBody>
          <a:bodyPr wrap="none">
            <a:spAutoFit/>
          </a:bodyPr>
          <a:lstStyle/>
          <a:p>
            <a:r>
              <a:rPr lang="en-US" sz="1200" dirty="0"/>
              <a:t>https://github.com/amelcharolinesgn2/Cloud-Infrastructures</a:t>
            </a:r>
          </a:p>
        </p:txBody>
      </p:sp>
    </p:spTree>
    <p:extLst>
      <p:ext uri="{BB962C8B-B14F-4D97-AF65-F5344CB8AC3E}">
        <p14:creationId xmlns:p14="http://schemas.microsoft.com/office/powerpoint/2010/main" val="11149584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smtClean="0">
                <a:solidFill>
                  <a:srgbClr val="0070C0"/>
                </a:solidFill>
              </a:rPr>
              <a:t>Kubernetes</a:t>
            </a:r>
            <a:r>
              <a:rPr lang="en-US" dirty="0" smtClean="0"/>
              <a:t> </a:t>
            </a:r>
            <a:r>
              <a:rPr lang="en-US" dirty="0" smtClean="0">
                <a:solidFill>
                  <a:srgbClr val="00B050"/>
                </a:solidFill>
              </a:rPr>
              <a:t>Ingress </a:t>
            </a:r>
            <a:r>
              <a:rPr lang="en-US" b="1" dirty="0" smtClean="0">
                <a:solidFill>
                  <a:srgbClr val="FFC000"/>
                </a:solidFill>
              </a:rPr>
              <a:t>Controller</a:t>
            </a:r>
            <a:endParaRPr lang="en-US" b="1" dirty="0">
              <a:solidFill>
                <a:srgbClr val="FFC000"/>
              </a:solidFill>
            </a:endParaRPr>
          </a:p>
        </p:txBody>
      </p:sp>
      <p:sp>
        <p:nvSpPr>
          <p:cNvPr id="6" name="Content Placeholder 5"/>
          <p:cNvSpPr>
            <a:spLocks noGrp="1"/>
          </p:cNvSpPr>
          <p:nvPr>
            <p:ph idx="1"/>
          </p:nvPr>
        </p:nvSpPr>
        <p:spPr/>
        <p:txBody>
          <a:bodyPr/>
          <a:lstStyle/>
          <a:p>
            <a:endParaRPr lang="en-US" dirty="0"/>
          </a:p>
        </p:txBody>
      </p:sp>
      <p:pic>
        <p:nvPicPr>
          <p:cNvPr id="2" name="Picture 1"/>
          <p:cNvPicPr>
            <a:picLocks noChangeAspect="1"/>
          </p:cNvPicPr>
          <p:nvPr/>
        </p:nvPicPr>
        <p:blipFill>
          <a:blip r:embed="rId3"/>
          <a:stretch>
            <a:fillRect/>
          </a:stretch>
        </p:blipFill>
        <p:spPr>
          <a:xfrm>
            <a:off x="708660" y="1474654"/>
            <a:ext cx="10774680" cy="5053280"/>
          </a:xfrm>
          <a:prstGeom prst="rect">
            <a:avLst/>
          </a:prstGeom>
        </p:spPr>
      </p:pic>
    </p:spTree>
    <p:extLst>
      <p:ext uri="{BB962C8B-B14F-4D97-AF65-F5344CB8AC3E}">
        <p14:creationId xmlns:p14="http://schemas.microsoft.com/office/powerpoint/2010/main" val="2458002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smtClean="0">
                <a:solidFill>
                  <a:srgbClr val="7030A0"/>
                </a:solidFill>
              </a:rPr>
              <a:t>Deploying </a:t>
            </a:r>
            <a:r>
              <a:rPr lang="en-US" dirty="0" smtClean="0">
                <a:solidFill>
                  <a:srgbClr val="0070C0"/>
                </a:solidFill>
              </a:rPr>
              <a:t>a Load Balancer with an </a:t>
            </a:r>
            <a:r>
              <a:rPr lang="en-US" dirty="0" smtClean="0">
                <a:solidFill>
                  <a:srgbClr val="00B050"/>
                </a:solidFill>
              </a:rPr>
              <a:t>Ingress </a:t>
            </a:r>
            <a:r>
              <a:rPr lang="en-US" b="1" dirty="0" smtClean="0">
                <a:solidFill>
                  <a:srgbClr val="FFC000"/>
                </a:solidFill>
              </a:rPr>
              <a:t>Controller</a:t>
            </a:r>
            <a:endParaRPr lang="en-US" b="1" dirty="0">
              <a:solidFill>
                <a:srgbClr val="FFC000"/>
              </a:solidFill>
            </a:endParaRPr>
          </a:p>
        </p:txBody>
      </p:sp>
      <p:sp>
        <p:nvSpPr>
          <p:cNvPr id="6" name="Content Placeholder 5"/>
          <p:cNvSpPr>
            <a:spLocks noGrp="1"/>
          </p:cNvSpPr>
          <p:nvPr>
            <p:ph idx="1"/>
          </p:nvPr>
        </p:nvSpPr>
        <p:spPr>
          <a:xfrm>
            <a:off x="266700" y="1917065"/>
            <a:ext cx="4030980" cy="4351338"/>
          </a:xfrm>
        </p:spPr>
        <p:txBody>
          <a:bodyPr>
            <a:normAutofit/>
          </a:bodyPr>
          <a:lstStyle/>
          <a:p>
            <a:r>
              <a:rPr lang="en-US" sz="1400" dirty="0"/>
              <a:t>Load balancer (or ADC):</a:t>
            </a:r>
          </a:p>
          <a:p>
            <a:pPr lvl="1"/>
            <a:r>
              <a:rPr lang="en-US" sz="1400" dirty="0"/>
              <a:t>Owner: A </a:t>
            </a:r>
            <a:r>
              <a:rPr lang="en-US" sz="1400" dirty="0" err="1"/>
              <a:t>NetOps</a:t>
            </a:r>
            <a:r>
              <a:rPr lang="en-US" sz="1400" dirty="0"/>
              <a:t> (or maybe </a:t>
            </a:r>
            <a:r>
              <a:rPr lang="en-US" sz="1400" dirty="0" err="1"/>
              <a:t>SecOps</a:t>
            </a:r>
            <a:r>
              <a:rPr lang="en-US" sz="1400" dirty="0"/>
              <a:t>) team</a:t>
            </a:r>
          </a:p>
          <a:p>
            <a:pPr lvl="1"/>
            <a:r>
              <a:rPr lang="en-US" sz="1400" dirty="0"/>
              <a:t>Use case: Outside Kubernetes as the only public‑facing endpoint for services and apps delivered to users outside the cluster. Used as a more generic appliance designed to facilitate security and deliver higher‑level network management.</a:t>
            </a:r>
          </a:p>
          <a:p>
            <a:r>
              <a:rPr lang="en-US" sz="1400" dirty="0"/>
              <a:t>Ingress controller:</a:t>
            </a:r>
          </a:p>
          <a:p>
            <a:pPr lvl="1"/>
            <a:r>
              <a:rPr lang="en-US" sz="1400" dirty="0"/>
              <a:t>Owner: A Platform Ops or DevOps team</a:t>
            </a:r>
          </a:p>
          <a:p>
            <a:pPr lvl="1"/>
            <a:r>
              <a:rPr lang="en-US" sz="1400" dirty="0"/>
              <a:t>Use case: Inside Kubernetes for fine‑grained load balancing of north‑south traffic (HTTP2, HTTP/HTTPS, SSL/TLS termination, TCP/UDP, </a:t>
            </a:r>
            <a:r>
              <a:rPr lang="en-US" sz="1400" dirty="0" err="1"/>
              <a:t>WebSocket</a:t>
            </a:r>
            <a:r>
              <a:rPr lang="en-US" sz="1400" dirty="0"/>
              <a:t>, </a:t>
            </a:r>
            <a:r>
              <a:rPr lang="en-US" sz="1400" dirty="0" err="1"/>
              <a:t>gRPC</a:t>
            </a:r>
            <a:r>
              <a:rPr lang="en-US" sz="1400" dirty="0"/>
              <a:t>), API gateway functions, and centralized security and identity.</a:t>
            </a:r>
          </a:p>
          <a:p>
            <a:endParaRPr lang="en-US" sz="1400" dirty="0"/>
          </a:p>
        </p:txBody>
      </p:sp>
      <p:pic>
        <p:nvPicPr>
          <p:cNvPr id="2" name="Picture 1"/>
          <p:cNvPicPr>
            <a:picLocks noChangeAspect="1"/>
          </p:cNvPicPr>
          <p:nvPr/>
        </p:nvPicPr>
        <p:blipFill>
          <a:blip r:embed="rId3"/>
          <a:stretch>
            <a:fillRect/>
          </a:stretch>
        </p:blipFill>
        <p:spPr>
          <a:xfrm>
            <a:off x="5121443" y="1283454"/>
            <a:ext cx="6882062" cy="5618559"/>
          </a:xfrm>
          <a:prstGeom prst="rect">
            <a:avLst/>
          </a:prstGeom>
        </p:spPr>
      </p:pic>
    </p:spTree>
    <p:extLst>
      <p:ext uri="{BB962C8B-B14F-4D97-AF65-F5344CB8AC3E}">
        <p14:creationId xmlns:p14="http://schemas.microsoft.com/office/powerpoint/2010/main" val="38446713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4038600" y="445560"/>
            <a:ext cx="8153400" cy="6663899"/>
          </a:xfrm>
          <a:prstGeom prst="rect">
            <a:avLst/>
          </a:prstGeom>
        </p:spPr>
      </p:pic>
      <p:pic>
        <p:nvPicPr>
          <p:cNvPr id="11" name="Picture 10"/>
          <p:cNvPicPr>
            <a:picLocks noChangeAspect="1"/>
          </p:cNvPicPr>
          <p:nvPr/>
        </p:nvPicPr>
        <p:blipFill>
          <a:blip r:embed="rId4"/>
          <a:stretch>
            <a:fillRect/>
          </a:stretch>
        </p:blipFill>
        <p:spPr>
          <a:xfrm>
            <a:off x="155575" y="1372395"/>
            <a:ext cx="5295900" cy="4004217"/>
          </a:xfrm>
          <a:prstGeom prst="rect">
            <a:avLst/>
          </a:prstGeom>
        </p:spPr>
      </p:pic>
      <p:sp>
        <p:nvSpPr>
          <p:cNvPr id="3" name="Subtitle 2">
            <a:extLst>
              <a:ext uri="{FF2B5EF4-FFF2-40B4-BE49-F238E27FC236}">
                <a16:creationId xmlns:a16="http://schemas.microsoft.com/office/drawing/2014/main" id="{9A4D9E74-78F0-7B49-97EE-4923F9E50B2E}"/>
              </a:ext>
            </a:extLst>
          </p:cNvPr>
          <p:cNvSpPr>
            <a:spLocks noGrp="1"/>
          </p:cNvSpPr>
          <p:nvPr>
            <p:ph type="subTitle" idx="1"/>
          </p:nvPr>
        </p:nvSpPr>
        <p:spPr>
          <a:xfrm>
            <a:off x="1524000" y="4495800"/>
            <a:ext cx="9144000" cy="762000"/>
          </a:xfrm>
        </p:spPr>
        <p:txBody>
          <a:bodyPr>
            <a:normAutofit/>
          </a:bodyPr>
          <a:lstStyle/>
          <a:p>
            <a:r>
              <a:rPr lang="en-US" sz="1800" dirty="0" smtClean="0"/>
              <a:t>PDS</a:t>
            </a:r>
            <a:endParaRPr lang="en-US" sz="1800" dirty="0"/>
          </a:p>
        </p:txBody>
      </p:sp>
      <p:sp>
        <p:nvSpPr>
          <p:cNvPr id="4" name="Footer Placeholder 3">
            <a:extLst>
              <a:ext uri="{FF2B5EF4-FFF2-40B4-BE49-F238E27FC236}">
                <a16:creationId xmlns:a16="http://schemas.microsoft.com/office/drawing/2014/main" id="{A8613E2B-95E9-EC4C-961F-B0D475BE8AB5}"/>
              </a:ext>
            </a:extLst>
          </p:cNvPr>
          <p:cNvSpPr>
            <a:spLocks noGrp="1"/>
          </p:cNvSpPr>
          <p:nvPr>
            <p:ph type="ftr" sz="quarter" idx="11"/>
          </p:nvPr>
        </p:nvSpPr>
        <p:spPr>
          <a:xfrm>
            <a:off x="4038600" y="6356350"/>
            <a:ext cx="4114800" cy="365125"/>
          </a:xfrm>
        </p:spPr>
        <p:txBody>
          <a:bodyPr>
            <a:normAutofit/>
          </a:bodyPr>
          <a:lstStyle/>
          <a:p>
            <a:endParaRPr lang="en-GB">
              <a:solidFill>
                <a:schemeClr val="tx1"/>
              </a:solidFill>
            </a:endParaRPr>
          </a:p>
        </p:txBody>
      </p:sp>
      <p:sp>
        <p:nvSpPr>
          <p:cNvPr id="5" name="Slide Number Placeholder 4">
            <a:extLst>
              <a:ext uri="{FF2B5EF4-FFF2-40B4-BE49-F238E27FC236}">
                <a16:creationId xmlns:a16="http://schemas.microsoft.com/office/drawing/2014/main" id="{FEC3278E-459A-4341-A869-C98CE69C11B6}"/>
              </a:ext>
            </a:extLst>
          </p:cNvPr>
          <p:cNvSpPr>
            <a:spLocks noGrp="1"/>
          </p:cNvSpPr>
          <p:nvPr>
            <p:ph type="sldNum" sz="quarter" idx="12"/>
          </p:nvPr>
        </p:nvSpPr>
        <p:spPr>
          <a:xfrm>
            <a:off x="8610600" y="6356350"/>
            <a:ext cx="2743200" cy="365125"/>
          </a:xfrm>
        </p:spPr>
        <p:txBody>
          <a:bodyPr>
            <a:normAutofit/>
          </a:bodyPr>
          <a:lstStyle/>
          <a:p>
            <a:fld id="{05072F42-4DFA-4725-86F9-7594E4AB4EB5}" type="slidenum">
              <a:rPr lang="en-GB">
                <a:solidFill>
                  <a:schemeClr val="tx1"/>
                </a:solidFill>
              </a:rPr>
              <a:pPr/>
              <a:t>12</a:t>
            </a:fld>
            <a:endParaRPr lang="en-GB">
              <a:solidFill>
                <a:schemeClr val="tx1"/>
              </a:solidFill>
            </a:endParaRPr>
          </a:p>
        </p:txBody>
      </p:sp>
      <p:sp>
        <p:nvSpPr>
          <p:cNvPr id="6" name="AutoShape 2" descr="Kubernetes and OpenShift concepts - Docs CS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itle 1"/>
          <p:cNvSpPr txBox="1">
            <a:spLocks/>
          </p:cNvSpPr>
          <p:nvPr/>
        </p:nvSpPr>
        <p:spPr>
          <a:xfrm>
            <a:off x="307975" y="46832"/>
            <a:ext cx="3966845"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dirty="0" smtClean="0">
                <a:solidFill>
                  <a:srgbClr val="7030A0"/>
                </a:solidFill>
              </a:rPr>
              <a:t>Deploying</a:t>
            </a:r>
            <a:endParaRPr lang="en-US" b="1" dirty="0">
              <a:solidFill>
                <a:srgbClr val="FFC000"/>
              </a:solidFill>
            </a:endParaRPr>
          </a:p>
        </p:txBody>
      </p:sp>
    </p:spTree>
    <p:extLst>
      <p:ext uri="{BB962C8B-B14F-4D97-AF65-F5344CB8AC3E}">
        <p14:creationId xmlns:p14="http://schemas.microsoft.com/office/powerpoint/2010/main" val="31715046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solidFill>
                  <a:srgbClr val="0070C0"/>
                </a:solidFill>
              </a:rPr>
              <a:t>OpenShift</a:t>
            </a:r>
            <a:endParaRPr lang="en-US" b="1" dirty="0">
              <a:solidFill>
                <a:srgbClr val="0070C0"/>
              </a:solidFill>
            </a:endParaRPr>
          </a:p>
        </p:txBody>
      </p:sp>
      <p:pic>
        <p:nvPicPr>
          <p:cNvPr id="1026" name="Picture 2" descr="OpenShift on RHV Automated, Secure and Transparent – Laurent Dom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9455" y="272891"/>
            <a:ext cx="6962775" cy="71056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0" y="1690688"/>
            <a:ext cx="8620480" cy="4496070"/>
          </a:xfrm>
          <a:prstGeom prst="rect">
            <a:avLst/>
          </a:prstGeom>
        </p:spPr>
      </p:pic>
    </p:spTree>
    <p:extLst>
      <p:ext uri="{BB962C8B-B14F-4D97-AF65-F5344CB8AC3E}">
        <p14:creationId xmlns:p14="http://schemas.microsoft.com/office/powerpoint/2010/main" val="2604353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solidFill>
                  <a:srgbClr val="0070C0"/>
                </a:solidFill>
              </a:rPr>
              <a:t>OpenShift</a:t>
            </a:r>
            <a:endParaRPr lang="en-US" b="1" dirty="0">
              <a:solidFill>
                <a:srgbClr val="0070C0"/>
              </a:solidFill>
            </a:endParaRPr>
          </a:p>
        </p:txBody>
      </p:sp>
      <p:pic>
        <p:nvPicPr>
          <p:cNvPr id="3" name="Content Placeholder 2"/>
          <p:cNvPicPr>
            <a:picLocks noGrp="1" noChangeAspect="1"/>
          </p:cNvPicPr>
          <p:nvPr>
            <p:ph idx="1"/>
          </p:nvPr>
        </p:nvPicPr>
        <p:blipFill>
          <a:blip r:embed="rId3"/>
          <a:stretch>
            <a:fillRect/>
          </a:stretch>
        </p:blipFill>
        <p:spPr>
          <a:xfrm>
            <a:off x="1823163" y="1690688"/>
            <a:ext cx="7768433" cy="4351338"/>
          </a:xfrm>
          <a:prstGeom prst="rect">
            <a:avLst/>
          </a:prstGeom>
        </p:spPr>
      </p:pic>
      <p:pic>
        <p:nvPicPr>
          <p:cNvPr id="4" name="Picture 3"/>
          <p:cNvPicPr>
            <a:picLocks noChangeAspect="1"/>
          </p:cNvPicPr>
          <p:nvPr/>
        </p:nvPicPr>
        <p:blipFill>
          <a:blip r:embed="rId4"/>
          <a:stretch>
            <a:fillRect/>
          </a:stretch>
        </p:blipFill>
        <p:spPr>
          <a:xfrm>
            <a:off x="10142219" y="1889298"/>
            <a:ext cx="4755833" cy="2826531"/>
          </a:xfrm>
          <a:prstGeom prst="rect">
            <a:avLst/>
          </a:prstGeom>
        </p:spPr>
      </p:pic>
    </p:spTree>
    <p:extLst>
      <p:ext uri="{BB962C8B-B14F-4D97-AF65-F5344CB8AC3E}">
        <p14:creationId xmlns:p14="http://schemas.microsoft.com/office/powerpoint/2010/main" val="17451939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solidFill>
                  <a:srgbClr val="0070C0"/>
                </a:solidFill>
              </a:rPr>
              <a:t>OpenShift</a:t>
            </a:r>
            <a:endParaRPr lang="en-US" b="1" dirty="0">
              <a:solidFill>
                <a:srgbClr val="0070C0"/>
              </a:solidFill>
            </a:endParaRPr>
          </a:p>
        </p:txBody>
      </p:sp>
      <p:pic>
        <p:nvPicPr>
          <p:cNvPr id="6" name="Content Placeholder 5"/>
          <p:cNvPicPr>
            <a:picLocks noGrp="1" noChangeAspect="1"/>
          </p:cNvPicPr>
          <p:nvPr>
            <p:ph idx="1"/>
          </p:nvPr>
        </p:nvPicPr>
        <p:blipFill>
          <a:blip r:embed="rId3"/>
          <a:stretch>
            <a:fillRect/>
          </a:stretch>
        </p:blipFill>
        <p:spPr>
          <a:xfrm>
            <a:off x="3195108" y="1825625"/>
            <a:ext cx="5801784" cy="4351338"/>
          </a:xfrm>
          <a:prstGeom prst="rect">
            <a:avLst/>
          </a:prstGeom>
        </p:spPr>
      </p:pic>
    </p:spTree>
    <p:extLst>
      <p:ext uri="{BB962C8B-B14F-4D97-AF65-F5344CB8AC3E}">
        <p14:creationId xmlns:p14="http://schemas.microsoft.com/office/powerpoint/2010/main" val="36284797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9280" y="2513965"/>
            <a:ext cx="8724900" cy="1325563"/>
          </a:xfrm>
        </p:spPr>
        <p:txBody>
          <a:bodyPr/>
          <a:lstStyle/>
          <a:p>
            <a:pPr algn="ctr"/>
            <a:r>
              <a:rPr lang="en-US" dirty="0" smtClean="0">
                <a:solidFill>
                  <a:srgbClr val="0070C0"/>
                </a:solidFill>
              </a:rPr>
              <a:t>Start to Build Deploy Cloud with Kubernetes</a:t>
            </a:r>
            <a:endParaRPr lang="en-US" dirty="0">
              <a:solidFill>
                <a:srgbClr val="0070C0"/>
              </a:solidFill>
            </a:endParaRPr>
          </a:p>
        </p:txBody>
      </p:sp>
      <p:sp>
        <p:nvSpPr>
          <p:cNvPr id="4" name="Title 1"/>
          <p:cNvSpPr txBox="1">
            <a:spLocks/>
          </p:cNvSpPr>
          <p:nvPr/>
        </p:nvSpPr>
        <p:spPr>
          <a:xfrm>
            <a:off x="381000" y="18224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smtClean="0">
                <a:solidFill>
                  <a:srgbClr val="0070C0"/>
                </a:solidFill>
              </a:rPr>
              <a:t>Create Cloud with Kubernetes: </a:t>
            </a:r>
            <a:br>
              <a:rPr lang="en-US" b="1" smtClean="0">
                <a:solidFill>
                  <a:srgbClr val="0070C0"/>
                </a:solidFill>
              </a:rPr>
            </a:br>
            <a:r>
              <a:rPr lang="en-US" b="1" smtClean="0">
                <a:solidFill>
                  <a:srgbClr val="0070C0"/>
                </a:solidFill>
              </a:rPr>
              <a:t>Orchestrating Containers </a:t>
            </a:r>
            <a:endParaRPr lang="en-US" b="1" dirty="0">
              <a:solidFill>
                <a:srgbClr val="0070C0"/>
              </a:solidFill>
            </a:endParaRPr>
          </a:p>
        </p:txBody>
      </p:sp>
    </p:spTree>
    <p:extLst>
      <p:ext uri="{BB962C8B-B14F-4D97-AF65-F5344CB8AC3E}">
        <p14:creationId xmlns:p14="http://schemas.microsoft.com/office/powerpoint/2010/main" val="42630934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6693773" y="680055"/>
            <a:ext cx="5136277" cy="2462213"/>
          </a:xfrm>
          <a:prstGeom prst="rect">
            <a:avLst/>
          </a:prstGeom>
        </p:spPr>
        <p:txBody>
          <a:bodyPr wrap="square">
            <a:spAutoFit/>
          </a:bodyPr>
          <a:lstStyle/>
          <a:p>
            <a:r>
              <a:rPr lang="en-US" sz="1400" dirty="0" smtClean="0"/>
              <a:t>A series </a:t>
            </a:r>
            <a:r>
              <a:rPr lang="en-US" sz="1400" dirty="0"/>
              <a:t>consisting of several parts:</a:t>
            </a:r>
          </a:p>
          <a:p>
            <a:pPr algn="just"/>
            <a:endParaRPr lang="en-US" sz="1400" dirty="0"/>
          </a:p>
          <a:p>
            <a:pPr algn="just"/>
            <a:r>
              <a:rPr lang="en-US" sz="1400" dirty="0"/>
              <a:t>Part 1: Preparing the groundwork for your cloud. Challenges faced during the preparation and operation of Kubernetes on bare metal and a ready-made recipe for provisioning infrastructure.</a:t>
            </a:r>
          </a:p>
          <a:p>
            <a:pPr algn="just"/>
            <a:r>
              <a:rPr lang="en-US" sz="1400" dirty="0"/>
              <a:t>Part 2: Networking, storage, and virtualization. How to turn Kubernetes into a tool for launching virtual machines and what is needed for this.</a:t>
            </a:r>
          </a:p>
          <a:p>
            <a:pPr algn="just"/>
            <a:r>
              <a:rPr lang="en-US" sz="1400" dirty="0"/>
              <a:t>Part 3: Cluster API and how to start provisioning Kubernetes clusters at the push of a button. How </a:t>
            </a:r>
            <a:r>
              <a:rPr lang="en-US" sz="1400" dirty="0" err="1"/>
              <a:t>autoscaling</a:t>
            </a:r>
            <a:r>
              <a:rPr lang="en-US" sz="1400" dirty="0"/>
              <a:t> works, dynamic provisioning of volumes, and load balancers.</a:t>
            </a:r>
          </a:p>
        </p:txBody>
      </p:sp>
      <p:sp>
        <p:nvSpPr>
          <p:cNvPr id="14" name="Rectangle 13"/>
          <p:cNvSpPr/>
          <p:nvPr/>
        </p:nvSpPr>
        <p:spPr>
          <a:xfrm>
            <a:off x="164485" y="1110734"/>
            <a:ext cx="2419958" cy="369332"/>
          </a:xfrm>
          <a:prstGeom prst="rect">
            <a:avLst/>
          </a:prstGeom>
        </p:spPr>
        <p:txBody>
          <a:bodyPr wrap="none">
            <a:spAutoFit/>
          </a:bodyPr>
          <a:lstStyle/>
          <a:p>
            <a:r>
              <a:rPr lang="en-US" dirty="0"/>
              <a:t>Kubernetes in the cloud</a:t>
            </a:r>
          </a:p>
        </p:txBody>
      </p:sp>
      <p:pic>
        <p:nvPicPr>
          <p:cNvPr id="15" name="Picture 14"/>
          <p:cNvPicPr>
            <a:picLocks noChangeAspect="1"/>
          </p:cNvPicPr>
          <p:nvPr/>
        </p:nvPicPr>
        <p:blipFill>
          <a:blip r:embed="rId3"/>
          <a:stretch>
            <a:fillRect/>
          </a:stretch>
        </p:blipFill>
        <p:spPr>
          <a:xfrm>
            <a:off x="164485" y="1480066"/>
            <a:ext cx="3931265" cy="1631424"/>
          </a:xfrm>
          <a:prstGeom prst="rect">
            <a:avLst/>
          </a:prstGeom>
        </p:spPr>
      </p:pic>
      <p:pic>
        <p:nvPicPr>
          <p:cNvPr id="16" name="Picture 15"/>
          <p:cNvPicPr>
            <a:picLocks noChangeAspect="1"/>
          </p:cNvPicPr>
          <p:nvPr/>
        </p:nvPicPr>
        <p:blipFill>
          <a:blip r:embed="rId4"/>
          <a:stretch>
            <a:fillRect/>
          </a:stretch>
        </p:blipFill>
        <p:spPr>
          <a:xfrm>
            <a:off x="17354" y="2901940"/>
            <a:ext cx="5134178" cy="2671868"/>
          </a:xfrm>
          <a:prstGeom prst="rect">
            <a:avLst/>
          </a:prstGeom>
        </p:spPr>
      </p:pic>
      <p:sp>
        <p:nvSpPr>
          <p:cNvPr id="17" name="Rectangle 16"/>
          <p:cNvSpPr/>
          <p:nvPr/>
        </p:nvSpPr>
        <p:spPr>
          <a:xfrm>
            <a:off x="164485" y="2926824"/>
            <a:ext cx="2619692" cy="369332"/>
          </a:xfrm>
          <a:prstGeom prst="rect">
            <a:avLst/>
          </a:prstGeom>
        </p:spPr>
        <p:txBody>
          <a:bodyPr wrap="none">
            <a:spAutoFit/>
          </a:bodyPr>
          <a:lstStyle/>
          <a:p>
            <a:r>
              <a:rPr lang="en-US" dirty="0"/>
              <a:t>Kubernetes on bare metal</a:t>
            </a:r>
          </a:p>
        </p:txBody>
      </p:sp>
      <p:sp>
        <p:nvSpPr>
          <p:cNvPr id="18" name="Rectangle 17"/>
          <p:cNvSpPr/>
          <p:nvPr/>
        </p:nvSpPr>
        <p:spPr>
          <a:xfrm>
            <a:off x="4095750" y="1116568"/>
            <a:ext cx="4053431" cy="4524315"/>
          </a:xfrm>
          <a:prstGeom prst="rect">
            <a:avLst/>
          </a:prstGeom>
        </p:spPr>
        <p:txBody>
          <a:bodyPr wrap="square">
            <a:spAutoFit/>
          </a:bodyPr>
          <a:lstStyle/>
          <a:p>
            <a:r>
              <a:rPr lang="en-US" sz="1200" dirty="0"/>
              <a:t>arch: amd64</a:t>
            </a:r>
          </a:p>
          <a:p>
            <a:r>
              <a:rPr lang="en-US" sz="1200" dirty="0"/>
              <a:t>platform: metal</a:t>
            </a:r>
          </a:p>
          <a:p>
            <a:r>
              <a:rPr lang="en-US" sz="1200" dirty="0" err="1"/>
              <a:t>secureboot</a:t>
            </a:r>
            <a:r>
              <a:rPr lang="en-US" sz="1200" dirty="0"/>
              <a:t>: false</a:t>
            </a:r>
          </a:p>
          <a:p>
            <a:r>
              <a:rPr lang="en-US" sz="1200" dirty="0"/>
              <a:t>version: v1.6.4</a:t>
            </a:r>
          </a:p>
          <a:p>
            <a:r>
              <a:rPr lang="en-US" sz="1200" dirty="0"/>
              <a:t>input:</a:t>
            </a:r>
          </a:p>
          <a:p>
            <a:r>
              <a:rPr lang="en-US" sz="1200" dirty="0"/>
              <a:t>  kernel:</a:t>
            </a:r>
          </a:p>
          <a:p>
            <a:r>
              <a:rPr lang="en-US" sz="1200" dirty="0"/>
              <a:t>    path: /</a:t>
            </a:r>
            <a:r>
              <a:rPr lang="en-US" sz="1200" dirty="0" err="1"/>
              <a:t>usr</a:t>
            </a:r>
            <a:r>
              <a:rPr lang="en-US" sz="1200" dirty="0"/>
              <a:t>/install/amd64/</a:t>
            </a:r>
            <a:r>
              <a:rPr lang="en-US" sz="1200" dirty="0" err="1"/>
              <a:t>vmlinuz</a:t>
            </a:r>
            <a:endParaRPr lang="en-US" sz="1200" dirty="0"/>
          </a:p>
          <a:p>
            <a:r>
              <a:rPr lang="en-US" sz="1200" dirty="0"/>
              <a:t>  </a:t>
            </a:r>
            <a:r>
              <a:rPr lang="en-US" sz="1200" dirty="0" err="1"/>
              <a:t>initramfs</a:t>
            </a:r>
            <a:r>
              <a:rPr lang="en-US" sz="1200" dirty="0"/>
              <a:t>:</a:t>
            </a:r>
          </a:p>
          <a:p>
            <a:r>
              <a:rPr lang="en-US" sz="1200" dirty="0"/>
              <a:t>    path: /</a:t>
            </a:r>
            <a:r>
              <a:rPr lang="en-US" sz="1200" dirty="0" err="1"/>
              <a:t>usr</a:t>
            </a:r>
            <a:r>
              <a:rPr lang="en-US" sz="1200" dirty="0"/>
              <a:t>/install/amd64/</a:t>
            </a:r>
            <a:r>
              <a:rPr lang="en-US" sz="1200" dirty="0" err="1"/>
              <a:t>initramfs.xz</a:t>
            </a:r>
            <a:endParaRPr lang="en-US" sz="1200" dirty="0"/>
          </a:p>
          <a:p>
            <a:r>
              <a:rPr lang="en-US" sz="1200" dirty="0"/>
              <a:t>  </a:t>
            </a:r>
            <a:r>
              <a:rPr lang="en-US" sz="1200" dirty="0" err="1"/>
              <a:t>baseInstaller</a:t>
            </a:r>
            <a:r>
              <a:rPr lang="en-US" sz="1200" dirty="0"/>
              <a:t>:</a:t>
            </a:r>
          </a:p>
          <a:p>
            <a:r>
              <a:rPr lang="en-US" sz="1200" dirty="0"/>
              <a:t>    </a:t>
            </a:r>
            <a:r>
              <a:rPr lang="en-US" sz="1200" dirty="0" err="1"/>
              <a:t>imageRef</a:t>
            </a:r>
            <a:r>
              <a:rPr lang="en-US" sz="1200" dirty="0"/>
              <a:t>: ghcr.io/</a:t>
            </a:r>
            <a:r>
              <a:rPr lang="en-US" sz="1200" dirty="0" err="1"/>
              <a:t>siderolabs</a:t>
            </a:r>
            <a:r>
              <a:rPr lang="en-US" sz="1200" dirty="0"/>
              <a:t>/installer:v1.6.4</a:t>
            </a:r>
          </a:p>
          <a:p>
            <a:r>
              <a:rPr lang="en-US" sz="1200" dirty="0"/>
              <a:t>  </a:t>
            </a:r>
            <a:r>
              <a:rPr lang="en-US" sz="1200" dirty="0" err="1"/>
              <a:t>systemExtensions</a:t>
            </a:r>
            <a:r>
              <a:rPr lang="en-US" sz="1200" dirty="0"/>
              <a:t>:</a:t>
            </a:r>
          </a:p>
          <a:p>
            <a:r>
              <a:rPr lang="en-US" sz="1200" dirty="0"/>
              <a:t>    - </a:t>
            </a:r>
            <a:r>
              <a:rPr lang="en-US" sz="1200" dirty="0" err="1"/>
              <a:t>imageRef</a:t>
            </a:r>
            <a:r>
              <a:rPr lang="en-US" sz="1200" dirty="0"/>
              <a:t>: ghcr.io/</a:t>
            </a:r>
            <a:r>
              <a:rPr lang="en-US" sz="1200" dirty="0" err="1"/>
              <a:t>siderolabs</a:t>
            </a:r>
            <a:r>
              <a:rPr lang="en-US" sz="1200" dirty="0"/>
              <a:t>/amd-ucode:20240115</a:t>
            </a:r>
          </a:p>
          <a:p>
            <a:r>
              <a:rPr lang="en-US" sz="1200" dirty="0"/>
              <a:t>    - </a:t>
            </a:r>
            <a:r>
              <a:rPr lang="en-US" sz="1200" dirty="0" err="1"/>
              <a:t>imageRef</a:t>
            </a:r>
            <a:r>
              <a:rPr lang="en-US" sz="1200" dirty="0"/>
              <a:t>: ghcr.io/</a:t>
            </a:r>
            <a:r>
              <a:rPr lang="en-US" sz="1200" dirty="0" err="1"/>
              <a:t>siderolabs</a:t>
            </a:r>
            <a:r>
              <a:rPr lang="en-US" sz="1200" dirty="0"/>
              <a:t>/amdgpu-firmware:20240115</a:t>
            </a:r>
          </a:p>
          <a:p>
            <a:r>
              <a:rPr lang="en-US" sz="1200" dirty="0"/>
              <a:t>    - </a:t>
            </a:r>
            <a:r>
              <a:rPr lang="en-US" sz="1200" dirty="0" err="1"/>
              <a:t>imageRef</a:t>
            </a:r>
            <a:r>
              <a:rPr lang="en-US" sz="1200" dirty="0"/>
              <a:t>: ghcr.io/</a:t>
            </a:r>
            <a:r>
              <a:rPr lang="en-US" sz="1200" dirty="0" err="1"/>
              <a:t>siderolabs</a:t>
            </a:r>
            <a:r>
              <a:rPr lang="en-US" sz="1200" dirty="0"/>
              <a:t>/bnx2-bnx2x:20240115</a:t>
            </a:r>
          </a:p>
          <a:p>
            <a:r>
              <a:rPr lang="en-US" sz="1200" dirty="0"/>
              <a:t>    - </a:t>
            </a:r>
            <a:r>
              <a:rPr lang="en-US" sz="1200" dirty="0" err="1"/>
              <a:t>imageRef</a:t>
            </a:r>
            <a:r>
              <a:rPr lang="en-US" sz="1200" dirty="0"/>
              <a:t>: ghcr.io/</a:t>
            </a:r>
            <a:r>
              <a:rPr lang="en-US" sz="1200" dirty="0" err="1"/>
              <a:t>siderolabs</a:t>
            </a:r>
            <a:r>
              <a:rPr lang="en-US" sz="1200" dirty="0"/>
              <a:t>/i915-ucode:20240115</a:t>
            </a:r>
          </a:p>
          <a:p>
            <a:r>
              <a:rPr lang="en-US" sz="1200" dirty="0"/>
              <a:t>    - </a:t>
            </a:r>
            <a:r>
              <a:rPr lang="en-US" sz="1200" dirty="0" err="1"/>
              <a:t>imageRef</a:t>
            </a:r>
            <a:r>
              <a:rPr lang="en-US" sz="1200" dirty="0"/>
              <a:t>: ghcr.io/</a:t>
            </a:r>
            <a:r>
              <a:rPr lang="en-US" sz="1200" dirty="0" err="1"/>
              <a:t>siderolabs</a:t>
            </a:r>
            <a:r>
              <a:rPr lang="en-US" sz="1200" dirty="0"/>
              <a:t>/intel-ice-firmware:20240115</a:t>
            </a:r>
          </a:p>
          <a:p>
            <a:r>
              <a:rPr lang="en-US" sz="1200" dirty="0"/>
              <a:t>    - </a:t>
            </a:r>
            <a:r>
              <a:rPr lang="en-US" sz="1200" dirty="0" err="1"/>
              <a:t>imageRef</a:t>
            </a:r>
            <a:r>
              <a:rPr lang="en-US" sz="1200" dirty="0"/>
              <a:t>: ghcr.io/</a:t>
            </a:r>
            <a:r>
              <a:rPr lang="en-US" sz="1200" dirty="0" err="1"/>
              <a:t>siderolabs</a:t>
            </a:r>
            <a:r>
              <a:rPr lang="en-US" sz="1200" dirty="0"/>
              <a:t>/intel-ucode:20231114</a:t>
            </a:r>
          </a:p>
          <a:p>
            <a:r>
              <a:rPr lang="en-US" sz="1200" dirty="0"/>
              <a:t>    - </a:t>
            </a:r>
            <a:r>
              <a:rPr lang="en-US" sz="1200" dirty="0" err="1"/>
              <a:t>imageRef</a:t>
            </a:r>
            <a:r>
              <a:rPr lang="en-US" sz="1200" dirty="0"/>
              <a:t>: ghcr.io/</a:t>
            </a:r>
            <a:r>
              <a:rPr lang="en-US" sz="1200" dirty="0" err="1"/>
              <a:t>siderolabs</a:t>
            </a:r>
            <a:r>
              <a:rPr lang="en-US" sz="1200" dirty="0"/>
              <a:t>/qlogic-firmware:20240115</a:t>
            </a:r>
          </a:p>
          <a:p>
            <a:r>
              <a:rPr lang="en-US" sz="1200" dirty="0"/>
              <a:t>    - </a:t>
            </a:r>
            <a:r>
              <a:rPr lang="en-US" sz="1200" dirty="0" err="1"/>
              <a:t>imageRef</a:t>
            </a:r>
            <a:r>
              <a:rPr lang="en-US" sz="1200" dirty="0"/>
              <a:t>: ghcr.io/</a:t>
            </a:r>
            <a:r>
              <a:rPr lang="en-US" sz="1200" dirty="0" err="1"/>
              <a:t>siderolabs</a:t>
            </a:r>
            <a:r>
              <a:rPr lang="en-US" sz="1200" dirty="0"/>
              <a:t>/drbd:9.2.6-v1.6.4</a:t>
            </a:r>
          </a:p>
          <a:p>
            <a:r>
              <a:rPr lang="en-US" sz="1200" dirty="0"/>
              <a:t>    - </a:t>
            </a:r>
            <a:r>
              <a:rPr lang="en-US" sz="1200" dirty="0" err="1"/>
              <a:t>imageRef</a:t>
            </a:r>
            <a:r>
              <a:rPr lang="en-US" sz="1200" dirty="0"/>
              <a:t>: ghcr.io/</a:t>
            </a:r>
            <a:r>
              <a:rPr lang="en-US" sz="1200" dirty="0" err="1"/>
              <a:t>siderolabs</a:t>
            </a:r>
            <a:r>
              <a:rPr lang="en-US" sz="1200" dirty="0"/>
              <a:t>/zfs:2.1.14-v1.6.4</a:t>
            </a:r>
          </a:p>
          <a:p>
            <a:r>
              <a:rPr lang="en-US" sz="1200" dirty="0"/>
              <a:t>output:</a:t>
            </a:r>
          </a:p>
          <a:p>
            <a:r>
              <a:rPr lang="en-US" sz="1200" dirty="0"/>
              <a:t>  kind: installer</a:t>
            </a:r>
          </a:p>
          <a:p>
            <a:r>
              <a:rPr lang="en-US" sz="1200" dirty="0"/>
              <a:t>  </a:t>
            </a:r>
            <a:r>
              <a:rPr lang="en-US" sz="1200" dirty="0" err="1"/>
              <a:t>outFormat</a:t>
            </a:r>
            <a:r>
              <a:rPr lang="en-US" sz="1200" dirty="0"/>
              <a:t>: raw</a:t>
            </a:r>
          </a:p>
        </p:txBody>
      </p:sp>
      <p:sp>
        <p:nvSpPr>
          <p:cNvPr id="19" name="Rectangle 18"/>
          <p:cNvSpPr/>
          <p:nvPr/>
        </p:nvSpPr>
        <p:spPr>
          <a:xfrm>
            <a:off x="164485" y="5157660"/>
            <a:ext cx="5464587" cy="646331"/>
          </a:xfrm>
          <a:prstGeom prst="rect">
            <a:avLst/>
          </a:prstGeom>
        </p:spPr>
        <p:txBody>
          <a:bodyPr wrap="square">
            <a:spAutoFit/>
          </a:bodyPr>
          <a:lstStyle/>
          <a:p>
            <a:r>
              <a:rPr lang="en-US" dirty="0"/>
              <a:t>cat </a:t>
            </a:r>
            <a:r>
              <a:rPr lang="en-US" dirty="0" err="1"/>
              <a:t>config.yaml</a:t>
            </a:r>
            <a:r>
              <a:rPr lang="en-US" dirty="0"/>
              <a:t> | </a:t>
            </a:r>
            <a:r>
              <a:rPr lang="en-US" dirty="0" err="1"/>
              <a:t>docker</a:t>
            </a:r>
            <a:r>
              <a:rPr lang="en-US" dirty="0"/>
              <a:t> run --</a:t>
            </a:r>
            <a:r>
              <a:rPr lang="en-US" dirty="0" err="1"/>
              <a:t>rm</a:t>
            </a:r>
            <a:r>
              <a:rPr lang="en-US" dirty="0"/>
              <a:t> -</a:t>
            </a:r>
            <a:r>
              <a:rPr lang="en-US" dirty="0" err="1"/>
              <a:t>i</a:t>
            </a:r>
            <a:r>
              <a:rPr lang="en-US" dirty="0"/>
              <a:t> -v /dev:/dev --privileged "ghcr.io/</a:t>
            </a:r>
            <a:r>
              <a:rPr lang="en-US" dirty="0" err="1"/>
              <a:t>siderolabs</a:t>
            </a:r>
            <a:r>
              <a:rPr lang="en-US" dirty="0"/>
              <a:t>/imager:v1.6.4" - </a:t>
            </a:r>
          </a:p>
        </p:txBody>
      </p:sp>
      <p:pic>
        <p:nvPicPr>
          <p:cNvPr id="20" name="Picture 19"/>
          <p:cNvPicPr>
            <a:picLocks noChangeAspect="1"/>
          </p:cNvPicPr>
          <p:nvPr/>
        </p:nvPicPr>
        <p:blipFill>
          <a:blip r:embed="rId5"/>
          <a:stretch>
            <a:fillRect/>
          </a:stretch>
        </p:blipFill>
        <p:spPr>
          <a:xfrm>
            <a:off x="300196" y="5803991"/>
            <a:ext cx="4595654" cy="723819"/>
          </a:xfrm>
          <a:prstGeom prst="rect">
            <a:avLst/>
          </a:prstGeom>
        </p:spPr>
      </p:pic>
      <p:sp>
        <p:nvSpPr>
          <p:cNvPr id="21" name="Title 1"/>
          <p:cNvSpPr>
            <a:spLocks noGrp="1"/>
          </p:cNvSpPr>
          <p:nvPr>
            <p:ph type="title"/>
          </p:nvPr>
        </p:nvSpPr>
        <p:spPr>
          <a:xfrm>
            <a:off x="164485" y="-25109"/>
            <a:ext cx="10515600" cy="1325563"/>
          </a:xfrm>
        </p:spPr>
        <p:txBody>
          <a:bodyPr/>
          <a:lstStyle/>
          <a:p>
            <a:r>
              <a:rPr lang="en-US" b="1" dirty="0" smtClean="0">
                <a:solidFill>
                  <a:srgbClr val="0070C0"/>
                </a:solidFill>
              </a:rPr>
              <a:t>Create Cloud with Kubernetes</a:t>
            </a:r>
            <a:r>
              <a:rPr lang="en-US" b="1" dirty="0">
                <a:solidFill>
                  <a:srgbClr val="0070C0"/>
                </a:solidFill>
              </a:rPr>
              <a:t>: </a:t>
            </a:r>
            <a:r>
              <a:rPr lang="en-US" b="1" dirty="0" smtClean="0">
                <a:solidFill>
                  <a:srgbClr val="0070C0"/>
                </a:solidFill>
              </a:rPr>
              <a:t/>
            </a:r>
            <a:br>
              <a:rPr lang="en-US" b="1" dirty="0" smtClean="0">
                <a:solidFill>
                  <a:srgbClr val="0070C0"/>
                </a:solidFill>
              </a:rPr>
            </a:br>
            <a:r>
              <a:rPr lang="en-US" b="1" dirty="0" smtClean="0">
                <a:solidFill>
                  <a:srgbClr val="0070C0"/>
                </a:solidFill>
              </a:rPr>
              <a:t>Orchestrating </a:t>
            </a:r>
            <a:r>
              <a:rPr lang="en-US" b="1" dirty="0">
                <a:solidFill>
                  <a:srgbClr val="0070C0"/>
                </a:solidFill>
              </a:rPr>
              <a:t>Containers </a:t>
            </a:r>
          </a:p>
        </p:txBody>
      </p:sp>
    </p:spTree>
    <p:extLst>
      <p:ext uri="{BB962C8B-B14F-4D97-AF65-F5344CB8AC3E}">
        <p14:creationId xmlns:p14="http://schemas.microsoft.com/office/powerpoint/2010/main" val="1708887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83356"/>
            <a:ext cx="10515600" cy="1325563"/>
          </a:xfrm>
        </p:spPr>
        <p:txBody>
          <a:bodyPr/>
          <a:lstStyle/>
          <a:p>
            <a:r>
              <a:rPr lang="en-US" b="1" dirty="0" smtClean="0">
                <a:solidFill>
                  <a:srgbClr val="0070C0"/>
                </a:solidFill>
              </a:rPr>
              <a:t>Create Cloud with Kubernetes</a:t>
            </a:r>
            <a:r>
              <a:rPr lang="en-US" b="1" dirty="0">
                <a:solidFill>
                  <a:srgbClr val="0070C0"/>
                </a:solidFill>
              </a:rPr>
              <a:t>: </a:t>
            </a:r>
            <a:r>
              <a:rPr lang="en-US" b="1" dirty="0" smtClean="0">
                <a:solidFill>
                  <a:srgbClr val="0070C0"/>
                </a:solidFill>
              </a:rPr>
              <a:t/>
            </a:r>
            <a:br>
              <a:rPr lang="en-US" b="1" dirty="0" smtClean="0">
                <a:solidFill>
                  <a:srgbClr val="0070C0"/>
                </a:solidFill>
              </a:rPr>
            </a:br>
            <a:r>
              <a:rPr lang="en-US" b="1" dirty="0" smtClean="0">
                <a:solidFill>
                  <a:srgbClr val="0070C0"/>
                </a:solidFill>
              </a:rPr>
              <a:t>Orchestrating </a:t>
            </a:r>
            <a:r>
              <a:rPr lang="en-US" b="1" dirty="0">
                <a:solidFill>
                  <a:srgbClr val="0070C0"/>
                </a:solidFill>
              </a:rPr>
              <a:t>Containers </a:t>
            </a:r>
          </a:p>
        </p:txBody>
      </p:sp>
      <p:sp>
        <p:nvSpPr>
          <p:cNvPr id="3" name="Rectangle 2"/>
          <p:cNvSpPr/>
          <p:nvPr/>
        </p:nvSpPr>
        <p:spPr>
          <a:xfrm>
            <a:off x="381000" y="1563310"/>
            <a:ext cx="3054041" cy="369332"/>
          </a:xfrm>
          <a:prstGeom prst="rect">
            <a:avLst/>
          </a:prstGeom>
        </p:spPr>
        <p:txBody>
          <a:bodyPr wrap="none">
            <a:spAutoFit/>
          </a:bodyPr>
          <a:lstStyle/>
          <a:p>
            <a:r>
              <a:rPr lang="en-US" dirty="0"/>
              <a:t>Delivering system components</a:t>
            </a:r>
          </a:p>
        </p:txBody>
      </p:sp>
      <p:pic>
        <p:nvPicPr>
          <p:cNvPr id="10" name="Picture 9"/>
          <p:cNvPicPr>
            <a:picLocks noChangeAspect="1"/>
          </p:cNvPicPr>
          <p:nvPr/>
        </p:nvPicPr>
        <p:blipFill>
          <a:blip r:embed="rId3"/>
          <a:stretch>
            <a:fillRect/>
          </a:stretch>
        </p:blipFill>
        <p:spPr>
          <a:xfrm>
            <a:off x="457200" y="1987033"/>
            <a:ext cx="3550920" cy="3504861"/>
          </a:xfrm>
          <a:prstGeom prst="rect">
            <a:avLst/>
          </a:prstGeom>
        </p:spPr>
      </p:pic>
    </p:spTree>
    <p:extLst>
      <p:ext uri="{BB962C8B-B14F-4D97-AF65-F5344CB8AC3E}">
        <p14:creationId xmlns:p14="http://schemas.microsoft.com/office/powerpoint/2010/main" val="15622683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rPr>
              <a:t>Create Cloud with Kubernetes</a:t>
            </a:r>
            <a:r>
              <a:rPr lang="en-US" b="1" dirty="0">
                <a:solidFill>
                  <a:srgbClr val="0070C0"/>
                </a:solidFill>
              </a:rPr>
              <a:t>: </a:t>
            </a:r>
            <a:r>
              <a:rPr lang="en-US" b="1" dirty="0" smtClean="0">
                <a:solidFill>
                  <a:srgbClr val="0070C0"/>
                </a:solidFill>
              </a:rPr>
              <a:t/>
            </a:r>
            <a:br>
              <a:rPr lang="en-US" b="1" dirty="0" smtClean="0">
                <a:solidFill>
                  <a:srgbClr val="0070C0"/>
                </a:solidFill>
              </a:rPr>
            </a:br>
            <a:r>
              <a:rPr lang="en-US" b="1" dirty="0" smtClean="0">
                <a:solidFill>
                  <a:srgbClr val="0070C0"/>
                </a:solidFill>
              </a:rPr>
              <a:t>Orchestrating </a:t>
            </a:r>
            <a:r>
              <a:rPr lang="en-US" b="1" dirty="0">
                <a:solidFill>
                  <a:srgbClr val="0070C0"/>
                </a:solidFill>
              </a:rPr>
              <a:t>Containers </a:t>
            </a:r>
          </a:p>
        </p:txBody>
      </p:sp>
      <p:sp>
        <p:nvSpPr>
          <p:cNvPr id="3" name="Rectangle 2"/>
          <p:cNvSpPr/>
          <p:nvPr/>
        </p:nvSpPr>
        <p:spPr>
          <a:xfrm>
            <a:off x="838200" y="1825625"/>
            <a:ext cx="2735172" cy="369332"/>
          </a:xfrm>
          <a:prstGeom prst="rect">
            <a:avLst/>
          </a:prstGeom>
        </p:spPr>
        <p:txBody>
          <a:bodyPr wrap="none">
            <a:spAutoFit/>
          </a:bodyPr>
          <a:lstStyle/>
          <a:p>
            <a:r>
              <a:rPr lang="en-US" b="1" dirty="0">
                <a:solidFill>
                  <a:srgbClr val="0070C0"/>
                </a:solidFill>
              </a:rPr>
              <a:t>Virtualization technologies</a:t>
            </a:r>
          </a:p>
        </p:txBody>
      </p:sp>
      <p:sp>
        <p:nvSpPr>
          <p:cNvPr id="5" name="Rectangle 4"/>
          <p:cNvSpPr/>
          <p:nvPr/>
        </p:nvSpPr>
        <p:spPr>
          <a:xfrm>
            <a:off x="838200" y="2145228"/>
            <a:ext cx="3830053" cy="2031325"/>
          </a:xfrm>
          <a:prstGeom prst="rect">
            <a:avLst/>
          </a:prstGeom>
        </p:spPr>
        <p:txBody>
          <a:bodyPr wrap="square">
            <a:spAutoFit/>
          </a:bodyPr>
          <a:lstStyle/>
          <a:p>
            <a:pPr algn="just"/>
            <a:r>
              <a:rPr lang="en-US" dirty="0"/>
              <a:t>Kubernetes world: </a:t>
            </a:r>
            <a:r>
              <a:rPr lang="en-US" dirty="0" err="1"/>
              <a:t>KubeVirt</a:t>
            </a:r>
            <a:r>
              <a:rPr lang="en-US" dirty="0"/>
              <a:t> and Kata </a:t>
            </a:r>
            <a:r>
              <a:rPr lang="en-US" dirty="0" smtClean="0"/>
              <a:t>Containers</a:t>
            </a:r>
          </a:p>
          <a:p>
            <a:pPr algn="just"/>
            <a:r>
              <a:rPr lang="en-US" dirty="0">
                <a:solidFill>
                  <a:srgbClr val="0070C0"/>
                </a:solidFill>
              </a:rPr>
              <a:t>Kata Containers implements </a:t>
            </a:r>
            <a:r>
              <a:rPr lang="en-US" dirty="0"/>
              <a:t>the CRI (Container Runtime Interface) and provides an additional level of isolation for standard containers by running them in virtual machines. </a:t>
            </a:r>
            <a:r>
              <a:rPr lang="en-US" dirty="0" smtClean="0"/>
              <a:t> </a:t>
            </a:r>
            <a:endParaRPr lang="en-US" dirty="0"/>
          </a:p>
        </p:txBody>
      </p:sp>
      <p:pic>
        <p:nvPicPr>
          <p:cNvPr id="6" name="Picture 5"/>
          <p:cNvPicPr>
            <a:picLocks noChangeAspect="1"/>
          </p:cNvPicPr>
          <p:nvPr/>
        </p:nvPicPr>
        <p:blipFill>
          <a:blip r:embed="rId3"/>
          <a:stretch>
            <a:fillRect/>
          </a:stretch>
        </p:blipFill>
        <p:spPr>
          <a:xfrm>
            <a:off x="838200" y="4631093"/>
            <a:ext cx="3677653" cy="1532355"/>
          </a:xfrm>
          <a:prstGeom prst="rect">
            <a:avLst/>
          </a:prstGeom>
        </p:spPr>
      </p:pic>
      <p:pic>
        <p:nvPicPr>
          <p:cNvPr id="7" name="Picture 6"/>
          <p:cNvPicPr>
            <a:picLocks noChangeAspect="1"/>
          </p:cNvPicPr>
          <p:nvPr/>
        </p:nvPicPr>
        <p:blipFill>
          <a:blip r:embed="rId4"/>
          <a:stretch>
            <a:fillRect/>
          </a:stretch>
        </p:blipFill>
        <p:spPr>
          <a:xfrm>
            <a:off x="5317957" y="2797948"/>
            <a:ext cx="4399547" cy="1833145"/>
          </a:xfrm>
          <a:prstGeom prst="rect">
            <a:avLst/>
          </a:prstGeom>
        </p:spPr>
      </p:pic>
      <p:sp>
        <p:nvSpPr>
          <p:cNvPr id="8" name="Rectangle 7"/>
          <p:cNvSpPr/>
          <p:nvPr/>
        </p:nvSpPr>
        <p:spPr>
          <a:xfrm>
            <a:off x="5045242" y="1825625"/>
            <a:ext cx="6890084" cy="1200329"/>
          </a:xfrm>
          <a:prstGeom prst="rect">
            <a:avLst/>
          </a:prstGeom>
        </p:spPr>
        <p:txBody>
          <a:bodyPr wrap="square">
            <a:spAutoFit/>
          </a:bodyPr>
          <a:lstStyle/>
          <a:p>
            <a:r>
              <a:rPr lang="en-US" b="1" dirty="0" err="1" smtClean="0">
                <a:solidFill>
                  <a:srgbClr val="0070C0"/>
                </a:solidFill>
              </a:rPr>
              <a:t>KubeVir</a:t>
            </a:r>
            <a:endParaRPr lang="en-US" b="1" dirty="0" smtClean="0">
              <a:solidFill>
                <a:srgbClr val="0070C0"/>
              </a:solidFill>
            </a:endParaRPr>
          </a:p>
          <a:p>
            <a:pPr algn="just"/>
            <a:r>
              <a:rPr lang="en-US" dirty="0" err="1" smtClean="0"/>
              <a:t>KubeVirt</a:t>
            </a:r>
            <a:r>
              <a:rPr lang="en-US" dirty="0" smtClean="0"/>
              <a:t> </a:t>
            </a:r>
            <a:r>
              <a:rPr lang="en-US" dirty="0"/>
              <a:t>allows running traditional virtual machines using the </a:t>
            </a:r>
            <a:r>
              <a:rPr lang="en-US" dirty="0" smtClean="0"/>
              <a:t>Kubernetes </a:t>
            </a:r>
            <a:r>
              <a:rPr lang="en-US" dirty="0"/>
              <a:t>API. </a:t>
            </a:r>
            <a:r>
              <a:rPr lang="en-US" dirty="0" err="1"/>
              <a:t>KubeVirt</a:t>
            </a:r>
            <a:r>
              <a:rPr lang="en-US" dirty="0"/>
              <a:t> virtual machines are run as regular </a:t>
            </a:r>
            <a:r>
              <a:rPr lang="en-US" dirty="0" err="1"/>
              <a:t>linux</a:t>
            </a:r>
            <a:r>
              <a:rPr lang="en-US" dirty="0"/>
              <a:t> processes in containers.</a:t>
            </a:r>
          </a:p>
        </p:txBody>
      </p:sp>
    </p:spTree>
    <p:extLst>
      <p:ext uri="{BB962C8B-B14F-4D97-AF65-F5344CB8AC3E}">
        <p14:creationId xmlns:p14="http://schemas.microsoft.com/office/powerpoint/2010/main" val="9440415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217920" y="434340"/>
            <a:ext cx="5974080" cy="2756980"/>
          </a:xfrm>
          <a:prstGeom prst="rect">
            <a:avLst/>
          </a:prstGeom>
        </p:spPr>
      </p:pic>
      <p:pic>
        <p:nvPicPr>
          <p:cNvPr id="5" name="Picture 4"/>
          <p:cNvPicPr>
            <a:picLocks noChangeAspect="1"/>
          </p:cNvPicPr>
          <p:nvPr/>
        </p:nvPicPr>
        <p:blipFill>
          <a:blip r:embed="rId3"/>
          <a:stretch>
            <a:fillRect/>
          </a:stretch>
        </p:blipFill>
        <p:spPr>
          <a:xfrm>
            <a:off x="312420" y="434340"/>
            <a:ext cx="5715000" cy="5852160"/>
          </a:xfrm>
          <a:prstGeom prst="rect">
            <a:avLst/>
          </a:prstGeom>
        </p:spPr>
      </p:pic>
      <p:pic>
        <p:nvPicPr>
          <p:cNvPr id="6" name="Picture 5"/>
          <p:cNvPicPr>
            <a:picLocks noChangeAspect="1"/>
          </p:cNvPicPr>
          <p:nvPr/>
        </p:nvPicPr>
        <p:blipFill>
          <a:blip r:embed="rId4"/>
          <a:stretch>
            <a:fillRect/>
          </a:stretch>
        </p:blipFill>
        <p:spPr>
          <a:xfrm>
            <a:off x="7189470" y="3744277"/>
            <a:ext cx="4762500" cy="2752725"/>
          </a:xfrm>
          <a:prstGeom prst="rect">
            <a:avLst/>
          </a:prstGeom>
        </p:spPr>
      </p:pic>
    </p:spTree>
    <p:extLst>
      <p:ext uri="{BB962C8B-B14F-4D97-AF65-F5344CB8AC3E}">
        <p14:creationId xmlns:p14="http://schemas.microsoft.com/office/powerpoint/2010/main" val="36634614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rPr>
              <a:t>Create Cloud with Kubernetes</a:t>
            </a:r>
            <a:r>
              <a:rPr lang="en-US" b="1" dirty="0">
                <a:solidFill>
                  <a:srgbClr val="0070C0"/>
                </a:solidFill>
              </a:rPr>
              <a:t>: </a:t>
            </a:r>
            <a:r>
              <a:rPr lang="en-US" b="1" dirty="0" smtClean="0">
                <a:solidFill>
                  <a:srgbClr val="0070C0"/>
                </a:solidFill>
              </a:rPr>
              <a:t/>
            </a:r>
            <a:br>
              <a:rPr lang="en-US" b="1" dirty="0" smtClean="0">
                <a:solidFill>
                  <a:srgbClr val="0070C0"/>
                </a:solidFill>
              </a:rPr>
            </a:br>
            <a:r>
              <a:rPr lang="en-US" b="1" dirty="0" smtClean="0">
                <a:solidFill>
                  <a:srgbClr val="0070C0"/>
                </a:solidFill>
              </a:rPr>
              <a:t>Orchestrating </a:t>
            </a:r>
            <a:r>
              <a:rPr lang="en-US" b="1" dirty="0">
                <a:solidFill>
                  <a:srgbClr val="0070C0"/>
                </a:solidFill>
              </a:rPr>
              <a:t>Containers </a:t>
            </a:r>
          </a:p>
        </p:txBody>
      </p:sp>
      <p:sp>
        <p:nvSpPr>
          <p:cNvPr id="3" name="Rectangle 2"/>
          <p:cNvSpPr/>
          <p:nvPr/>
        </p:nvSpPr>
        <p:spPr>
          <a:xfrm>
            <a:off x="838200" y="1640959"/>
            <a:ext cx="4831080" cy="1200329"/>
          </a:xfrm>
          <a:prstGeom prst="rect">
            <a:avLst/>
          </a:prstGeom>
        </p:spPr>
        <p:txBody>
          <a:bodyPr wrap="square">
            <a:spAutoFit/>
          </a:bodyPr>
          <a:lstStyle/>
          <a:p>
            <a:r>
              <a:rPr lang="en-US" b="1" dirty="0">
                <a:solidFill>
                  <a:srgbClr val="0070C0"/>
                </a:solidFill>
              </a:rPr>
              <a:t>Storage for Kubernetes </a:t>
            </a:r>
            <a:r>
              <a:rPr lang="en-US" b="1" dirty="0" smtClean="0">
                <a:solidFill>
                  <a:srgbClr val="0070C0"/>
                </a:solidFill>
              </a:rPr>
              <a:t>VMs</a:t>
            </a:r>
          </a:p>
          <a:p>
            <a:pPr algn="just"/>
            <a:r>
              <a:rPr lang="en-US" dirty="0"/>
              <a:t>the CSI (Container Storage Interface</a:t>
            </a:r>
            <a:r>
              <a:rPr lang="en-US" dirty="0" smtClean="0"/>
              <a:t>), </a:t>
            </a:r>
            <a:r>
              <a:rPr lang="en-US" dirty="0" err="1"/>
              <a:t>KubeVirt</a:t>
            </a:r>
            <a:r>
              <a:rPr lang="en-US" dirty="0"/>
              <a:t> fully utilizes the CSI interface, aligning the choice of storage for virtualization</a:t>
            </a:r>
            <a:endParaRPr lang="en-US" b="1" dirty="0">
              <a:solidFill>
                <a:srgbClr val="0070C0"/>
              </a:solidFill>
            </a:endParaRPr>
          </a:p>
        </p:txBody>
      </p:sp>
      <p:sp>
        <p:nvSpPr>
          <p:cNvPr id="5" name="Rectangle 4"/>
          <p:cNvSpPr/>
          <p:nvPr/>
        </p:nvSpPr>
        <p:spPr>
          <a:xfrm>
            <a:off x="838200" y="5871895"/>
            <a:ext cx="4831080" cy="646331"/>
          </a:xfrm>
          <a:prstGeom prst="rect">
            <a:avLst/>
          </a:prstGeom>
        </p:spPr>
        <p:txBody>
          <a:bodyPr wrap="square">
            <a:spAutoFit/>
          </a:bodyPr>
          <a:lstStyle/>
          <a:p>
            <a:r>
              <a:rPr lang="en-US" dirty="0" smtClean="0"/>
              <a:t>Fig. A </a:t>
            </a:r>
            <a:r>
              <a:rPr lang="en-US" dirty="0"/>
              <a:t>diagram showing external data storage communication with the compute nodes</a:t>
            </a:r>
          </a:p>
        </p:txBody>
      </p:sp>
      <p:pic>
        <p:nvPicPr>
          <p:cNvPr id="6" name="Picture 5"/>
          <p:cNvPicPr>
            <a:picLocks noChangeAspect="1"/>
          </p:cNvPicPr>
          <p:nvPr/>
        </p:nvPicPr>
        <p:blipFill>
          <a:blip r:embed="rId3"/>
          <a:stretch>
            <a:fillRect/>
          </a:stretch>
        </p:blipFill>
        <p:spPr>
          <a:xfrm>
            <a:off x="617220" y="2998520"/>
            <a:ext cx="5052060" cy="2873375"/>
          </a:xfrm>
          <a:prstGeom prst="rect">
            <a:avLst/>
          </a:prstGeom>
        </p:spPr>
      </p:pic>
      <p:sp>
        <p:nvSpPr>
          <p:cNvPr id="7" name="Rectangle 6"/>
          <p:cNvSpPr/>
          <p:nvPr/>
        </p:nvSpPr>
        <p:spPr>
          <a:xfrm>
            <a:off x="6096000" y="1640958"/>
            <a:ext cx="4831080" cy="1754326"/>
          </a:xfrm>
          <a:prstGeom prst="rect">
            <a:avLst/>
          </a:prstGeom>
        </p:spPr>
        <p:txBody>
          <a:bodyPr wrap="square">
            <a:spAutoFit/>
          </a:bodyPr>
          <a:lstStyle/>
          <a:p>
            <a:r>
              <a:rPr lang="en-US" b="1" dirty="0">
                <a:solidFill>
                  <a:srgbClr val="0070C0"/>
                </a:solidFill>
              </a:rPr>
              <a:t>External storage </a:t>
            </a:r>
            <a:endParaRPr lang="en-US" b="1" dirty="0" smtClean="0">
              <a:solidFill>
                <a:srgbClr val="0070C0"/>
              </a:solidFill>
            </a:endParaRPr>
          </a:p>
          <a:p>
            <a:pPr algn="just"/>
            <a:r>
              <a:rPr lang="en-US" dirty="0"/>
              <a:t>the cluster - the CSI </a:t>
            </a:r>
            <a:r>
              <a:rPr lang="en-US" dirty="0" smtClean="0"/>
              <a:t>driver, </a:t>
            </a:r>
            <a:r>
              <a:rPr lang="en-US" dirty="0"/>
              <a:t>This driver is responsible for provisioning volumes in this storage and attaching them to pods run by </a:t>
            </a:r>
            <a:r>
              <a:rPr lang="en-US" dirty="0" smtClean="0"/>
              <a:t>Kubernetes, </a:t>
            </a:r>
            <a:r>
              <a:rPr lang="en-US" dirty="0"/>
              <a:t>solutions is </a:t>
            </a:r>
            <a:r>
              <a:rPr lang="en-US" dirty="0" err="1">
                <a:hlinkClick r:id="rId4"/>
              </a:rPr>
              <a:t>TrueNAS</a:t>
            </a:r>
            <a:r>
              <a:rPr lang="en-US" dirty="0"/>
              <a:t> powered by </a:t>
            </a:r>
            <a:r>
              <a:rPr lang="en-US" dirty="0">
                <a:hlinkClick r:id="rId5"/>
              </a:rPr>
              <a:t>democratic-</a:t>
            </a:r>
            <a:r>
              <a:rPr lang="en-US" dirty="0" err="1">
                <a:hlinkClick r:id="rId5"/>
              </a:rPr>
              <a:t>csi</a:t>
            </a:r>
            <a:r>
              <a:rPr lang="en-US" dirty="0"/>
              <a:t> driver.</a:t>
            </a:r>
            <a:endParaRPr lang="en-US" b="1" dirty="0">
              <a:solidFill>
                <a:srgbClr val="0070C0"/>
              </a:solidFill>
            </a:endParaRPr>
          </a:p>
        </p:txBody>
      </p:sp>
      <p:pic>
        <p:nvPicPr>
          <p:cNvPr id="8" name="Picture 7"/>
          <p:cNvPicPr>
            <a:picLocks noChangeAspect="1"/>
          </p:cNvPicPr>
          <p:nvPr/>
        </p:nvPicPr>
        <p:blipFill>
          <a:blip r:embed="rId6"/>
          <a:stretch>
            <a:fillRect/>
          </a:stretch>
        </p:blipFill>
        <p:spPr>
          <a:xfrm>
            <a:off x="5779770" y="3655744"/>
            <a:ext cx="5463540" cy="2216151"/>
          </a:xfrm>
          <a:prstGeom prst="rect">
            <a:avLst/>
          </a:prstGeom>
        </p:spPr>
      </p:pic>
    </p:spTree>
    <p:extLst>
      <p:ext uri="{BB962C8B-B14F-4D97-AF65-F5344CB8AC3E}">
        <p14:creationId xmlns:p14="http://schemas.microsoft.com/office/powerpoint/2010/main" val="6684131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rPr>
              <a:t>Create Cloud with Kubernetes</a:t>
            </a:r>
            <a:r>
              <a:rPr lang="en-US" b="1" dirty="0">
                <a:solidFill>
                  <a:srgbClr val="0070C0"/>
                </a:solidFill>
              </a:rPr>
              <a:t>: </a:t>
            </a:r>
            <a:r>
              <a:rPr lang="en-US" b="1" dirty="0" smtClean="0">
                <a:solidFill>
                  <a:srgbClr val="0070C0"/>
                </a:solidFill>
              </a:rPr>
              <a:t/>
            </a:r>
            <a:br>
              <a:rPr lang="en-US" b="1" dirty="0" smtClean="0">
                <a:solidFill>
                  <a:srgbClr val="0070C0"/>
                </a:solidFill>
              </a:rPr>
            </a:br>
            <a:r>
              <a:rPr lang="en-US" b="1" dirty="0" smtClean="0">
                <a:solidFill>
                  <a:srgbClr val="0070C0"/>
                </a:solidFill>
              </a:rPr>
              <a:t>Orchestrating </a:t>
            </a:r>
            <a:r>
              <a:rPr lang="en-US" b="1" dirty="0">
                <a:solidFill>
                  <a:srgbClr val="0070C0"/>
                </a:solidFill>
              </a:rPr>
              <a:t>Containers </a:t>
            </a:r>
          </a:p>
        </p:txBody>
      </p:sp>
      <p:sp>
        <p:nvSpPr>
          <p:cNvPr id="3" name="Rectangle 2"/>
          <p:cNvSpPr/>
          <p:nvPr/>
        </p:nvSpPr>
        <p:spPr>
          <a:xfrm>
            <a:off x="838200" y="1690688"/>
            <a:ext cx="4922520" cy="3139321"/>
          </a:xfrm>
          <a:prstGeom prst="rect">
            <a:avLst/>
          </a:prstGeom>
        </p:spPr>
        <p:txBody>
          <a:bodyPr wrap="square">
            <a:spAutoFit/>
          </a:bodyPr>
          <a:lstStyle/>
          <a:p>
            <a:pPr algn="just"/>
            <a:r>
              <a:rPr lang="en-US" b="1" dirty="0" smtClean="0">
                <a:solidFill>
                  <a:srgbClr val="0070C0"/>
                </a:solidFill>
              </a:rPr>
              <a:t>Hyper-converged </a:t>
            </a:r>
            <a:r>
              <a:rPr lang="en-US" b="1" dirty="0">
                <a:solidFill>
                  <a:srgbClr val="0070C0"/>
                </a:solidFill>
              </a:rPr>
              <a:t>systems </a:t>
            </a:r>
            <a:r>
              <a:rPr lang="en-US" dirty="0"/>
              <a:t>are often implemented using local storage (when you do not need replication) and with software-defined storages, often installed directly in Kubernetes, such as Rook/</a:t>
            </a:r>
            <a:r>
              <a:rPr lang="en-US" dirty="0" err="1"/>
              <a:t>Ceph</a:t>
            </a:r>
            <a:r>
              <a:rPr lang="en-US" dirty="0"/>
              <a:t>, </a:t>
            </a:r>
            <a:r>
              <a:rPr lang="en-US" dirty="0" err="1"/>
              <a:t>OpenEBS</a:t>
            </a:r>
            <a:r>
              <a:rPr lang="en-US" dirty="0"/>
              <a:t>, Longhorn, LINSTOR, and others</a:t>
            </a:r>
            <a:r>
              <a:rPr lang="en-US" dirty="0" smtClean="0"/>
              <a:t>.</a:t>
            </a:r>
          </a:p>
          <a:p>
            <a:pPr algn="just"/>
            <a:r>
              <a:rPr lang="en-US" dirty="0"/>
              <a:t>A hyper-converged system has its advantages. For example, data locality: when your data is stored locally, access to such data is faster. But there are disadvantages as such a system is usually more difficult to manage and maintain.</a:t>
            </a:r>
            <a:endParaRPr lang="en-US" dirty="0"/>
          </a:p>
        </p:txBody>
      </p:sp>
      <p:pic>
        <p:nvPicPr>
          <p:cNvPr id="5" name="Picture 4"/>
          <p:cNvPicPr>
            <a:picLocks noChangeAspect="1"/>
          </p:cNvPicPr>
          <p:nvPr/>
        </p:nvPicPr>
        <p:blipFill>
          <a:blip r:embed="rId3"/>
          <a:stretch>
            <a:fillRect/>
          </a:stretch>
        </p:blipFill>
        <p:spPr>
          <a:xfrm>
            <a:off x="899160" y="4830009"/>
            <a:ext cx="4770120" cy="1987550"/>
          </a:xfrm>
          <a:prstGeom prst="rect">
            <a:avLst/>
          </a:prstGeom>
        </p:spPr>
      </p:pic>
      <p:sp>
        <p:nvSpPr>
          <p:cNvPr id="6" name="Rectangle 5"/>
          <p:cNvSpPr/>
          <p:nvPr/>
        </p:nvSpPr>
        <p:spPr>
          <a:xfrm>
            <a:off x="6096000" y="1690688"/>
            <a:ext cx="4922520" cy="923330"/>
          </a:xfrm>
          <a:prstGeom prst="rect">
            <a:avLst/>
          </a:prstGeom>
        </p:spPr>
        <p:txBody>
          <a:bodyPr wrap="square">
            <a:spAutoFit/>
          </a:bodyPr>
          <a:lstStyle/>
          <a:p>
            <a:pPr algn="just"/>
            <a:r>
              <a:rPr lang="en-US" b="1" dirty="0">
                <a:solidFill>
                  <a:srgbClr val="0070C0"/>
                </a:solidFill>
              </a:rPr>
              <a:t>Networking for Kubernetes VMs</a:t>
            </a:r>
          </a:p>
          <a:p>
            <a:pPr algn="just"/>
            <a:endParaRPr lang="en-US" dirty="0" smtClean="0"/>
          </a:p>
          <a:p>
            <a:r>
              <a:rPr lang="en-US" dirty="0"/>
              <a:t>Node Network (Data Center Network)</a:t>
            </a:r>
            <a:r>
              <a:rPr lang="en-US" u="sng" dirty="0">
                <a:hlinkClick r:id="rId4"/>
              </a:rPr>
              <a:t> </a:t>
            </a:r>
            <a:endParaRPr lang="en-US" dirty="0"/>
          </a:p>
        </p:txBody>
      </p:sp>
      <p:sp>
        <p:nvSpPr>
          <p:cNvPr id="7" name="Rectangle 6"/>
          <p:cNvSpPr/>
          <p:nvPr/>
        </p:nvSpPr>
        <p:spPr>
          <a:xfrm>
            <a:off x="6096000" y="6145243"/>
            <a:ext cx="6096000" cy="646331"/>
          </a:xfrm>
          <a:prstGeom prst="rect">
            <a:avLst/>
          </a:prstGeom>
        </p:spPr>
        <p:txBody>
          <a:bodyPr wrap="square">
            <a:spAutoFit/>
          </a:bodyPr>
          <a:lstStyle/>
          <a:p>
            <a:r>
              <a:rPr lang="en-US" dirty="0" smtClean="0"/>
              <a:t>Fig. The </a:t>
            </a:r>
            <a:r>
              <a:rPr lang="en-US" dirty="0"/>
              <a:t>node network (data center network) on the Kubernetes networking </a:t>
            </a:r>
          </a:p>
        </p:txBody>
      </p:sp>
      <p:pic>
        <p:nvPicPr>
          <p:cNvPr id="8" name="Picture 7"/>
          <p:cNvPicPr>
            <a:picLocks noChangeAspect="1"/>
          </p:cNvPicPr>
          <p:nvPr/>
        </p:nvPicPr>
        <p:blipFill>
          <a:blip r:embed="rId5"/>
          <a:stretch>
            <a:fillRect/>
          </a:stretch>
        </p:blipFill>
        <p:spPr>
          <a:xfrm>
            <a:off x="6286500" y="2614018"/>
            <a:ext cx="4892040" cy="3575266"/>
          </a:xfrm>
          <a:prstGeom prst="rect">
            <a:avLst/>
          </a:prstGeom>
        </p:spPr>
      </p:pic>
    </p:spTree>
    <p:extLst>
      <p:ext uri="{BB962C8B-B14F-4D97-AF65-F5344CB8AC3E}">
        <p14:creationId xmlns:p14="http://schemas.microsoft.com/office/powerpoint/2010/main" val="30240913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rPr>
              <a:t>Create Cloud with Kubernetes</a:t>
            </a:r>
            <a:r>
              <a:rPr lang="en-US" b="1" dirty="0">
                <a:solidFill>
                  <a:srgbClr val="0070C0"/>
                </a:solidFill>
              </a:rPr>
              <a:t>: </a:t>
            </a:r>
            <a:r>
              <a:rPr lang="en-US" b="1" dirty="0" smtClean="0">
                <a:solidFill>
                  <a:srgbClr val="0070C0"/>
                </a:solidFill>
              </a:rPr>
              <a:t/>
            </a:r>
            <a:br>
              <a:rPr lang="en-US" b="1" dirty="0" smtClean="0">
                <a:solidFill>
                  <a:srgbClr val="0070C0"/>
                </a:solidFill>
              </a:rPr>
            </a:br>
            <a:r>
              <a:rPr lang="en-US" b="1" dirty="0" smtClean="0">
                <a:solidFill>
                  <a:srgbClr val="0070C0"/>
                </a:solidFill>
              </a:rPr>
              <a:t>Orchestrating </a:t>
            </a:r>
            <a:r>
              <a:rPr lang="en-US" b="1" dirty="0">
                <a:solidFill>
                  <a:srgbClr val="0070C0"/>
                </a:solidFill>
              </a:rPr>
              <a:t>Containers </a:t>
            </a:r>
          </a:p>
        </p:txBody>
      </p:sp>
      <p:sp>
        <p:nvSpPr>
          <p:cNvPr id="5" name="Rectangle 4"/>
          <p:cNvSpPr/>
          <p:nvPr/>
        </p:nvSpPr>
        <p:spPr>
          <a:xfrm>
            <a:off x="0" y="1712596"/>
            <a:ext cx="6294120" cy="5078313"/>
          </a:xfrm>
          <a:prstGeom prst="rect">
            <a:avLst/>
          </a:prstGeom>
        </p:spPr>
        <p:txBody>
          <a:bodyPr wrap="square">
            <a:spAutoFit/>
          </a:bodyPr>
          <a:lstStyle/>
          <a:p>
            <a:pPr algn="just"/>
            <a:r>
              <a:rPr lang="en-US" b="1" dirty="0" smtClean="0">
                <a:solidFill>
                  <a:srgbClr val="0070C0"/>
                </a:solidFill>
              </a:rPr>
              <a:t>Pod Network</a:t>
            </a:r>
            <a:endParaRPr lang="en-US" b="1" dirty="0">
              <a:solidFill>
                <a:srgbClr val="0070C0"/>
              </a:solidFill>
            </a:endParaRPr>
          </a:p>
          <a:p>
            <a:pPr algn="just"/>
            <a:endParaRPr lang="en-US" dirty="0" smtClean="0"/>
          </a:p>
          <a:p>
            <a:pPr algn="just"/>
            <a:r>
              <a:rPr lang="en-US" dirty="0"/>
              <a:t>This is the network provided by your CNI plugin. The task of the CNI plugin is to ensure transparent connectivity between all containers and nodes in the cluster. Most CNI plugins implement a flat network from which separate blocks of IP addresses are allocated for use on each </a:t>
            </a:r>
            <a:r>
              <a:rPr lang="en-US" dirty="0" smtClean="0"/>
              <a:t>node.</a:t>
            </a:r>
          </a:p>
          <a:p>
            <a:r>
              <a:rPr lang="en-US" dirty="0"/>
              <a:t>cluster can have several CNI plugins managed by </a:t>
            </a:r>
            <a:r>
              <a:rPr lang="en-US" dirty="0" err="1">
                <a:hlinkClick r:id="rId3"/>
              </a:rPr>
              <a:t>Multus</a:t>
            </a:r>
            <a:r>
              <a:rPr lang="en-US" dirty="0"/>
              <a:t>. This approach is often used in virtualization solutions based on </a:t>
            </a:r>
            <a:r>
              <a:rPr lang="en-US" dirty="0" err="1"/>
              <a:t>KubeVirt</a:t>
            </a:r>
            <a:r>
              <a:rPr lang="en-US" dirty="0"/>
              <a:t> - </a:t>
            </a:r>
            <a:r>
              <a:rPr lang="en-US" dirty="0">
                <a:hlinkClick r:id="rId4"/>
              </a:rPr>
              <a:t>Rancher</a:t>
            </a:r>
            <a:r>
              <a:rPr lang="en-US" dirty="0"/>
              <a:t> and </a:t>
            </a:r>
            <a:r>
              <a:rPr lang="en-US" dirty="0" err="1">
                <a:hlinkClick r:id="rId5"/>
              </a:rPr>
              <a:t>OpenShift</a:t>
            </a:r>
            <a:r>
              <a:rPr lang="en-US" dirty="0"/>
              <a:t>. The primary CNI plugin is used for integration with Kubernetes services, while additional CNI plugins are used to implement private networks (VPC) and integration with the physical networks of your data center.</a:t>
            </a:r>
          </a:p>
          <a:p>
            <a:r>
              <a:rPr lang="en-US" dirty="0"/>
              <a:t>The </a:t>
            </a:r>
            <a:r>
              <a:rPr lang="en-US" dirty="0">
                <a:hlinkClick r:id="rId6"/>
              </a:rPr>
              <a:t>default CNI-plugins</a:t>
            </a:r>
            <a:r>
              <a:rPr lang="en-US" dirty="0"/>
              <a:t> can be used to connect bridges or physical interfaces. Additionally, there are specialized plugins such as </a:t>
            </a:r>
            <a:r>
              <a:rPr lang="en-US" dirty="0" err="1">
                <a:hlinkClick r:id="rId7"/>
              </a:rPr>
              <a:t>macvtap-cni</a:t>
            </a:r>
            <a:r>
              <a:rPr lang="en-US" dirty="0"/>
              <a:t> which are designed to provide more performance.</a:t>
            </a:r>
          </a:p>
          <a:p>
            <a:pPr algn="just"/>
            <a:r>
              <a:rPr lang="en-US" u="sng" dirty="0">
                <a:hlinkClick r:id="rId8"/>
              </a:rPr>
              <a:t> </a:t>
            </a:r>
            <a:endParaRPr lang="en-US" dirty="0"/>
          </a:p>
        </p:txBody>
      </p:sp>
      <p:pic>
        <p:nvPicPr>
          <p:cNvPr id="3" name="Picture 2"/>
          <p:cNvPicPr>
            <a:picLocks noChangeAspect="1"/>
          </p:cNvPicPr>
          <p:nvPr/>
        </p:nvPicPr>
        <p:blipFill>
          <a:blip r:embed="rId9"/>
          <a:stretch>
            <a:fillRect/>
          </a:stretch>
        </p:blipFill>
        <p:spPr>
          <a:xfrm>
            <a:off x="5760720" y="1399325"/>
            <a:ext cx="6416040" cy="4689056"/>
          </a:xfrm>
          <a:prstGeom prst="rect">
            <a:avLst/>
          </a:prstGeom>
        </p:spPr>
      </p:pic>
      <p:sp>
        <p:nvSpPr>
          <p:cNvPr id="6" name="Rectangle 5"/>
          <p:cNvSpPr/>
          <p:nvPr/>
        </p:nvSpPr>
        <p:spPr>
          <a:xfrm>
            <a:off x="6309360" y="5765215"/>
            <a:ext cx="5882640" cy="646331"/>
          </a:xfrm>
          <a:prstGeom prst="rect">
            <a:avLst/>
          </a:prstGeom>
        </p:spPr>
        <p:txBody>
          <a:bodyPr wrap="square">
            <a:spAutoFit/>
          </a:bodyPr>
          <a:lstStyle/>
          <a:p>
            <a:r>
              <a:rPr lang="en-US" dirty="0" smtClean="0"/>
              <a:t>Fig. The </a:t>
            </a:r>
            <a:r>
              <a:rPr lang="en-US" dirty="0"/>
              <a:t>role of the pod network (CNI-plugin) on the Kubernetes network</a:t>
            </a:r>
          </a:p>
        </p:txBody>
      </p:sp>
    </p:spTree>
    <p:extLst>
      <p:ext uri="{BB962C8B-B14F-4D97-AF65-F5344CB8AC3E}">
        <p14:creationId xmlns:p14="http://schemas.microsoft.com/office/powerpoint/2010/main" val="34618405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rPr>
              <a:t>Create Cloud with Kubernetes</a:t>
            </a:r>
            <a:r>
              <a:rPr lang="en-US" b="1" dirty="0">
                <a:solidFill>
                  <a:srgbClr val="0070C0"/>
                </a:solidFill>
              </a:rPr>
              <a:t>: </a:t>
            </a:r>
            <a:r>
              <a:rPr lang="en-US" b="1" dirty="0" smtClean="0">
                <a:solidFill>
                  <a:srgbClr val="0070C0"/>
                </a:solidFill>
              </a:rPr>
              <a:t/>
            </a:r>
            <a:br>
              <a:rPr lang="en-US" b="1" dirty="0" smtClean="0">
                <a:solidFill>
                  <a:srgbClr val="0070C0"/>
                </a:solidFill>
              </a:rPr>
            </a:br>
            <a:r>
              <a:rPr lang="en-US" b="1" dirty="0" smtClean="0">
                <a:solidFill>
                  <a:srgbClr val="0070C0"/>
                </a:solidFill>
              </a:rPr>
              <a:t>Orchestrating </a:t>
            </a:r>
            <a:r>
              <a:rPr lang="en-US" b="1" dirty="0">
                <a:solidFill>
                  <a:srgbClr val="0070C0"/>
                </a:solidFill>
              </a:rPr>
              <a:t>Containers </a:t>
            </a:r>
          </a:p>
        </p:txBody>
      </p:sp>
      <p:sp>
        <p:nvSpPr>
          <p:cNvPr id="3" name="Rectangle 2"/>
          <p:cNvSpPr/>
          <p:nvPr/>
        </p:nvSpPr>
        <p:spPr>
          <a:xfrm>
            <a:off x="838200" y="1690688"/>
            <a:ext cx="10515600" cy="2585323"/>
          </a:xfrm>
          <a:prstGeom prst="rect">
            <a:avLst/>
          </a:prstGeom>
        </p:spPr>
        <p:txBody>
          <a:bodyPr wrap="square">
            <a:spAutoFit/>
          </a:bodyPr>
          <a:lstStyle/>
          <a:p>
            <a:pPr algn="just"/>
            <a:r>
              <a:rPr lang="en-US" b="1" dirty="0" smtClean="0">
                <a:solidFill>
                  <a:srgbClr val="0070C0"/>
                </a:solidFill>
              </a:rPr>
              <a:t>Pod Network (</a:t>
            </a:r>
            <a:r>
              <a:rPr lang="en-US" b="1" dirty="0" err="1" smtClean="0">
                <a:solidFill>
                  <a:srgbClr val="0070C0"/>
                </a:solidFill>
              </a:rPr>
              <a:t>Cons’t</a:t>
            </a:r>
            <a:r>
              <a:rPr lang="en-US" b="1" dirty="0">
                <a:solidFill>
                  <a:srgbClr val="0070C0"/>
                </a:solidFill>
              </a:rPr>
              <a:t>)</a:t>
            </a:r>
          </a:p>
          <a:p>
            <a:pPr algn="just"/>
            <a:r>
              <a:rPr lang="en-US" dirty="0" smtClean="0"/>
              <a:t>Kubernetes </a:t>
            </a:r>
            <a:r>
              <a:rPr lang="en-US" dirty="0"/>
              <a:t>is the need for IPAM (IP Address Management), especially for secondary interfaces provided by </a:t>
            </a:r>
            <a:r>
              <a:rPr lang="en-US" dirty="0" err="1"/>
              <a:t>Multus</a:t>
            </a:r>
            <a:r>
              <a:rPr lang="en-US" dirty="0" smtClean="0"/>
              <a:t>.</a:t>
            </a:r>
          </a:p>
          <a:p>
            <a:pPr algn="just"/>
            <a:r>
              <a:rPr lang="en-US" dirty="0"/>
              <a:t>This is commonly managed by a DHCP server operating within your infrastructure. Additionally, the allocation of MAC addresses for virtual machines can be managed by </a:t>
            </a:r>
            <a:r>
              <a:rPr lang="en-US" dirty="0" err="1">
                <a:hlinkClick r:id="rId3"/>
              </a:rPr>
              <a:t>Kubemacpool</a:t>
            </a:r>
            <a:r>
              <a:rPr lang="en-US" dirty="0" smtClean="0"/>
              <a:t>.</a:t>
            </a:r>
          </a:p>
          <a:p>
            <a:pPr algn="just"/>
            <a:r>
              <a:rPr lang="en-US" dirty="0" err="1"/>
              <a:t>ully</a:t>
            </a:r>
            <a:r>
              <a:rPr lang="en-US" dirty="0"/>
              <a:t> rely on </a:t>
            </a:r>
            <a:r>
              <a:rPr lang="en-US" dirty="0" err="1">
                <a:hlinkClick r:id="rId4"/>
              </a:rPr>
              <a:t>Kube</a:t>
            </a:r>
            <a:r>
              <a:rPr lang="en-US" dirty="0">
                <a:hlinkClick r:id="rId4"/>
              </a:rPr>
              <a:t>-OVN</a:t>
            </a:r>
            <a:r>
              <a:rPr lang="en-US" dirty="0"/>
              <a:t>. This CNI plugin is based on OVN (Open Virtual Network) which was originally developed for OpenStack and it provides a complete network solution for virtual machines in Kubernetes, features Custom Resources for managing IPs and MAC addresses, supports live migration with preserving IP addresses between the nodes, and enables the creation of VPCs for physical network separation between tenants.</a:t>
            </a:r>
            <a:endParaRPr lang="en-US" dirty="0"/>
          </a:p>
        </p:txBody>
      </p:sp>
    </p:spTree>
    <p:extLst>
      <p:ext uri="{BB962C8B-B14F-4D97-AF65-F5344CB8AC3E}">
        <p14:creationId xmlns:p14="http://schemas.microsoft.com/office/powerpoint/2010/main" val="23706904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rPr>
              <a:t>Create Cloud with Kubernetes</a:t>
            </a:r>
            <a:r>
              <a:rPr lang="en-US" b="1" dirty="0">
                <a:solidFill>
                  <a:srgbClr val="0070C0"/>
                </a:solidFill>
              </a:rPr>
              <a:t>: </a:t>
            </a:r>
            <a:r>
              <a:rPr lang="en-US" b="1" dirty="0" smtClean="0">
                <a:solidFill>
                  <a:srgbClr val="0070C0"/>
                </a:solidFill>
              </a:rPr>
              <a:t/>
            </a:r>
            <a:br>
              <a:rPr lang="en-US" b="1" dirty="0" smtClean="0">
                <a:solidFill>
                  <a:srgbClr val="0070C0"/>
                </a:solidFill>
              </a:rPr>
            </a:br>
            <a:r>
              <a:rPr lang="en-US" b="1" dirty="0" smtClean="0">
                <a:solidFill>
                  <a:srgbClr val="0070C0"/>
                </a:solidFill>
              </a:rPr>
              <a:t>Orchestrating </a:t>
            </a:r>
            <a:r>
              <a:rPr lang="en-US" b="1" dirty="0">
                <a:solidFill>
                  <a:srgbClr val="0070C0"/>
                </a:solidFill>
              </a:rPr>
              <a:t>Containers </a:t>
            </a:r>
          </a:p>
        </p:txBody>
      </p:sp>
      <p:sp>
        <p:nvSpPr>
          <p:cNvPr id="5" name="Rectangle 4"/>
          <p:cNvSpPr/>
          <p:nvPr/>
        </p:nvSpPr>
        <p:spPr>
          <a:xfrm>
            <a:off x="411480" y="1666876"/>
            <a:ext cx="5737860" cy="5632311"/>
          </a:xfrm>
          <a:prstGeom prst="rect">
            <a:avLst/>
          </a:prstGeom>
        </p:spPr>
        <p:txBody>
          <a:bodyPr wrap="square">
            <a:spAutoFit/>
          </a:bodyPr>
          <a:lstStyle/>
          <a:p>
            <a:r>
              <a:rPr lang="en-US" b="1" dirty="0">
                <a:solidFill>
                  <a:srgbClr val="0070C0"/>
                </a:solidFill>
              </a:rPr>
              <a:t>Services Network</a:t>
            </a:r>
          </a:p>
          <a:p>
            <a:pPr algn="just"/>
            <a:r>
              <a:rPr lang="en-US" dirty="0"/>
              <a:t>n addition to the CNI plugin, Kubernetes also has a services network, which is primarily needed for service discovery. Contrary to traditional virtual machines, Kubernetes is originally designed to run pods with a random address. And the services network provides a convenient abstraction (stable IP addresses and DNS names) that will always direct traffic to the correct pod. The same approach is also commonly used with virtual machines in clouds despite the fact that their IPs are usually static</a:t>
            </a:r>
            <a:r>
              <a:rPr lang="en-US" dirty="0" smtClean="0"/>
              <a:t>.</a:t>
            </a:r>
          </a:p>
          <a:p>
            <a:pPr algn="just"/>
            <a:r>
              <a:rPr lang="en-US" dirty="0"/>
              <a:t>the services network plugin, The standard implementation is called </a:t>
            </a:r>
            <a:r>
              <a:rPr lang="en-US" b="1" dirty="0" err="1"/>
              <a:t>kube</a:t>
            </a:r>
            <a:r>
              <a:rPr lang="en-US" b="1" dirty="0"/>
              <a:t>-proxy</a:t>
            </a:r>
            <a:r>
              <a:rPr lang="en-US" dirty="0"/>
              <a:t> and is used in most clusters. But nowadays, this functionality might be provided as part of the CNI plugin. The most advanced implementation is offered by the </a:t>
            </a:r>
            <a:r>
              <a:rPr lang="en-US" dirty="0">
                <a:hlinkClick r:id="rId3"/>
              </a:rPr>
              <a:t>Cilium</a:t>
            </a:r>
            <a:r>
              <a:rPr lang="en-US" dirty="0"/>
              <a:t> project, which can be run in </a:t>
            </a:r>
            <a:r>
              <a:rPr lang="en-US" dirty="0" err="1"/>
              <a:t>kube</a:t>
            </a:r>
            <a:r>
              <a:rPr lang="en-US" dirty="0"/>
              <a:t>-proxy replacement mode</a:t>
            </a:r>
            <a:r>
              <a:rPr lang="en-US" dirty="0" smtClean="0"/>
              <a:t>. </a:t>
            </a:r>
            <a:r>
              <a:rPr lang="en-US" dirty="0"/>
              <a:t>ilium and </a:t>
            </a:r>
            <a:r>
              <a:rPr lang="en-US" dirty="0" err="1"/>
              <a:t>Kube</a:t>
            </a:r>
            <a:r>
              <a:rPr lang="en-US" dirty="0"/>
              <a:t>-OVN can be easily </a:t>
            </a:r>
            <a:r>
              <a:rPr lang="en-US" dirty="0">
                <a:hlinkClick r:id="rId4"/>
              </a:rPr>
              <a:t>integrated</a:t>
            </a:r>
            <a:r>
              <a:rPr lang="en-US" dirty="0"/>
              <a:t> to provide a unified solution that offers seamless, multi-tenant networking for virtual machines, as well as advanced network policies and combined services network functionality</a:t>
            </a:r>
          </a:p>
        </p:txBody>
      </p:sp>
      <p:sp>
        <p:nvSpPr>
          <p:cNvPr id="6" name="Rectangle 5"/>
          <p:cNvSpPr/>
          <p:nvPr/>
        </p:nvSpPr>
        <p:spPr>
          <a:xfrm>
            <a:off x="6309360" y="5765215"/>
            <a:ext cx="5882640" cy="646331"/>
          </a:xfrm>
          <a:prstGeom prst="rect">
            <a:avLst/>
          </a:prstGeom>
        </p:spPr>
        <p:txBody>
          <a:bodyPr wrap="square">
            <a:spAutoFit/>
          </a:bodyPr>
          <a:lstStyle/>
          <a:p>
            <a:r>
              <a:rPr lang="en-US" dirty="0" smtClean="0"/>
              <a:t>Fig. </a:t>
            </a:r>
            <a:r>
              <a:rPr lang="en-US" dirty="0"/>
              <a:t> the role of the services network (services network plugin) on the Kubernetes network</a:t>
            </a:r>
            <a:r>
              <a:rPr lang="en-US" dirty="0" smtClean="0"/>
              <a:t> </a:t>
            </a:r>
            <a:endParaRPr lang="en-US" dirty="0"/>
          </a:p>
        </p:txBody>
      </p:sp>
      <p:pic>
        <p:nvPicPr>
          <p:cNvPr id="4" name="Picture 3"/>
          <p:cNvPicPr>
            <a:picLocks noChangeAspect="1"/>
          </p:cNvPicPr>
          <p:nvPr/>
        </p:nvPicPr>
        <p:blipFill>
          <a:blip r:embed="rId5"/>
          <a:stretch>
            <a:fillRect/>
          </a:stretch>
        </p:blipFill>
        <p:spPr>
          <a:xfrm>
            <a:off x="6309360" y="1763504"/>
            <a:ext cx="5375910" cy="3928894"/>
          </a:xfrm>
          <a:prstGeom prst="rect">
            <a:avLst/>
          </a:prstGeom>
        </p:spPr>
      </p:pic>
    </p:spTree>
    <p:extLst>
      <p:ext uri="{BB962C8B-B14F-4D97-AF65-F5344CB8AC3E}">
        <p14:creationId xmlns:p14="http://schemas.microsoft.com/office/powerpoint/2010/main" val="1271520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rPr>
              <a:t>Create Cloud with Kubernetes</a:t>
            </a:r>
            <a:r>
              <a:rPr lang="en-US" b="1" dirty="0">
                <a:solidFill>
                  <a:srgbClr val="0070C0"/>
                </a:solidFill>
              </a:rPr>
              <a:t>: </a:t>
            </a:r>
            <a:r>
              <a:rPr lang="en-US" b="1" dirty="0" smtClean="0">
                <a:solidFill>
                  <a:srgbClr val="0070C0"/>
                </a:solidFill>
              </a:rPr>
              <a:t/>
            </a:r>
            <a:br>
              <a:rPr lang="en-US" b="1" dirty="0" smtClean="0">
                <a:solidFill>
                  <a:srgbClr val="0070C0"/>
                </a:solidFill>
              </a:rPr>
            </a:br>
            <a:r>
              <a:rPr lang="en-US" b="1" dirty="0" smtClean="0">
                <a:solidFill>
                  <a:srgbClr val="0070C0"/>
                </a:solidFill>
              </a:rPr>
              <a:t>Orchestrating </a:t>
            </a:r>
            <a:r>
              <a:rPr lang="en-US" b="1" dirty="0">
                <a:solidFill>
                  <a:srgbClr val="0070C0"/>
                </a:solidFill>
              </a:rPr>
              <a:t>Containers </a:t>
            </a:r>
          </a:p>
        </p:txBody>
      </p:sp>
      <p:sp>
        <p:nvSpPr>
          <p:cNvPr id="5" name="Rectangle 4"/>
          <p:cNvSpPr/>
          <p:nvPr/>
        </p:nvSpPr>
        <p:spPr>
          <a:xfrm>
            <a:off x="411480" y="1666876"/>
            <a:ext cx="5737860" cy="5909310"/>
          </a:xfrm>
          <a:prstGeom prst="rect">
            <a:avLst/>
          </a:prstGeom>
        </p:spPr>
        <p:txBody>
          <a:bodyPr wrap="square">
            <a:spAutoFit/>
          </a:bodyPr>
          <a:lstStyle/>
          <a:p>
            <a:r>
              <a:rPr lang="en-US" b="1" dirty="0">
                <a:solidFill>
                  <a:srgbClr val="0070C0"/>
                </a:solidFill>
              </a:rPr>
              <a:t>External Traffic Load </a:t>
            </a:r>
            <a:r>
              <a:rPr lang="en-US" b="1" dirty="0" smtClean="0">
                <a:solidFill>
                  <a:srgbClr val="0070C0"/>
                </a:solidFill>
              </a:rPr>
              <a:t>Balancer</a:t>
            </a:r>
          </a:p>
          <a:p>
            <a:endParaRPr lang="en-US" b="1" dirty="0">
              <a:solidFill>
                <a:srgbClr val="0070C0"/>
              </a:solidFill>
            </a:endParaRPr>
          </a:p>
          <a:p>
            <a:pPr algn="just"/>
            <a:r>
              <a:rPr lang="en-US" b="1" dirty="0" smtClean="0">
                <a:solidFill>
                  <a:srgbClr val="0070C0"/>
                </a:solidFill>
              </a:rPr>
              <a:t>S</a:t>
            </a:r>
            <a:r>
              <a:rPr lang="en-US" dirty="0" smtClean="0"/>
              <a:t>ervices </a:t>
            </a:r>
            <a:r>
              <a:rPr lang="en-US" dirty="0"/>
              <a:t>from outside your cluster, and an external load balancer will help you with organizing this.</a:t>
            </a:r>
          </a:p>
          <a:p>
            <a:pPr algn="just"/>
            <a:r>
              <a:rPr lang="en-US" dirty="0"/>
              <a:t>For bare metal Kubernetes clusters, there are several load balancers available: </a:t>
            </a:r>
            <a:r>
              <a:rPr lang="en-US" dirty="0" err="1">
                <a:hlinkClick r:id="rId3"/>
              </a:rPr>
              <a:t>MetalLB</a:t>
            </a:r>
            <a:r>
              <a:rPr lang="en-US" dirty="0"/>
              <a:t>, </a:t>
            </a:r>
            <a:r>
              <a:rPr lang="en-US" dirty="0" err="1">
                <a:hlinkClick r:id="rId4"/>
              </a:rPr>
              <a:t>kube-vip</a:t>
            </a:r>
            <a:r>
              <a:rPr lang="en-US" dirty="0"/>
              <a:t>, </a:t>
            </a:r>
            <a:r>
              <a:rPr lang="en-US" dirty="0" err="1">
                <a:hlinkClick r:id="rId5"/>
              </a:rPr>
              <a:t>LoxiLB</a:t>
            </a:r>
            <a:r>
              <a:rPr lang="en-US" dirty="0"/>
              <a:t>, also </a:t>
            </a:r>
            <a:r>
              <a:rPr lang="en-US" dirty="0">
                <a:hlinkClick r:id="rId6"/>
              </a:rPr>
              <a:t>Cilium</a:t>
            </a:r>
            <a:r>
              <a:rPr lang="en-US" dirty="0"/>
              <a:t> and </a:t>
            </a:r>
            <a:r>
              <a:rPr lang="en-US" dirty="0" err="1">
                <a:hlinkClick r:id="rId7"/>
              </a:rPr>
              <a:t>Kube</a:t>
            </a:r>
            <a:r>
              <a:rPr lang="en-US" dirty="0">
                <a:hlinkClick r:id="rId7"/>
              </a:rPr>
              <a:t>-OVN</a:t>
            </a:r>
            <a:r>
              <a:rPr lang="en-US" dirty="0"/>
              <a:t> provides built-in implementation</a:t>
            </a:r>
            <a:r>
              <a:rPr lang="en-US" dirty="0" smtClean="0"/>
              <a:t>.</a:t>
            </a:r>
          </a:p>
          <a:p>
            <a:pPr algn="just"/>
            <a:r>
              <a:rPr lang="en-US" dirty="0" smtClean="0"/>
              <a:t>Setting </a:t>
            </a:r>
            <a:r>
              <a:rPr lang="en-US" dirty="0"/>
              <a:t>up a load balancer on bare metal is achieved by creating floating IP address on the nodes within the cluster, and announce it externally using ARP/NDP or BGP protocols.</a:t>
            </a:r>
          </a:p>
          <a:p>
            <a:pPr algn="just"/>
            <a:r>
              <a:rPr lang="en-US" dirty="0"/>
              <a:t>After exploring various options, we decided that </a:t>
            </a:r>
            <a:r>
              <a:rPr lang="en-US" dirty="0" err="1"/>
              <a:t>MetalLB</a:t>
            </a:r>
            <a:r>
              <a:rPr lang="en-US" dirty="0"/>
              <a:t> is the simplest and most reliable solution, although we do not strictly enforce the use of only it.</a:t>
            </a:r>
          </a:p>
          <a:p>
            <a:pPr algn="just"/>
            <a:r>
              <a:rPr lang="en-US" dirty="0"/>
              <a:t>Another benefit is that in L2 mode, </a:t>
            </a:r>
            <a:r>
              <a:rPr lang="en-US" dirty="0" err="1"/>
              <a:t>MetalLB</a:t>
            </a:r>
            <a:r>
              <a:rPr lang="en-US" dirty="0"/>
              <a:t> speakers continuously check their </a:t>
            </a:r>
            <a:r>
              <a:rPr lang="en-US" dirty="0" err="1"/>
              <a:t>neighbour's</a:t>
            </a:r>
            <a:r>
              <a:rPr lang="en-US" dirty="0"/>
              <a:t> state by sending preforming liveness checks using a </a:t>
            </a:r>
            <a:r>
              <a:rPr lang="en-US" dirty="0" err="1"/>
              <a:t>memberlist</a:t>
            </a:r>
            <a:r>
              <a:rPr lang="en-US" dirty="0"/>
              <a:t> protocol. This enables failover that works independently of Kubernetes control-plane</a:t>
            </a:r>
          </a:p>
          <a:p>
            <a:pPr algn="just"/>
            <a:endParaRPr lang="en-US" dirty="0"/>
          </a:p>
        </p:txBody>
      </p:sp>
      <p:sp>
        <p:nvSpPr>
          <p:cNvPr id="6" name="Rectangle 5"/>
          <p:cNvSpPr/>
          <p:nvPr/>
        </p:nvSpPr>
        <p:spPr>
          <a:xfrm>
            <a:off x="6309360" y="5765215"/>
            <a:ext cx="5882640" cy="646331"/>
          </a:xfrm>
          <a:prstGeom prst="rect">
            <a:avLst/>
          </a:prstGeom>
        </p:spPr>
        <p:txBody>
          <a:bodyPr wrap="square">
            <a:spAutoFit/>
          </a:bodyPr>
          <a:lstStyle/>
          <a:p>
            <a:r>
              <a:rPr lang="en-US" dirty="0" smtClean="0"/>
              <a:t>Fig. </a:t>
            </a:r>
            <a:r>
              <a:rPr lang="en-US" dirty="0"/>
              <a:t>the role of the external load balancer on the Kubernetes network </a:t>
            </a:r>
            <a:endParaRPr lang="en-US" dirty="0"/>
          </a:p>
        </p:txBody>
      </p:sp>
      <p:pic>
        <p:nvPicPr>
          <p:cNvPr id="3" name="Picture 2"/>
          <p:cNvPicPr>
            <a:picLocks noChangeAspect="1"/>
          </p:cNvPicPr>
          <p:nvPr/>
        </p:nvPicPr>
        <p:blipFill>
          <a:blip r:embed="rId8"/>
          <a:stretch>
            <a:fillRect/>
          </a:stretch>
        </p:blipFill>
        <p:spPr>
          <a:xfrm>
            <a:off x="6372117" y="1666876"/>
            <a:ext cx="4981683" cy="4010254"/>
          </a:xfrm>
          <a:prstGeom prst="rect">
            <a:avLst/>
          </a:prstGeom>
        </p:spPr>
      </p:pic>
    </p:spTree>
    <p:extLst>
      <p:ext uri="{BB962C8B-B14F-4D97-AF65-F5344CB8AC3E}">
        <p14:creationId xmlns:p14="http://schemas.microsoft.com/office/powerpoint/2010/main" val="22951328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rPr>
              <a:t>Create Cloud with Kubernetes</a:t>
            </a:r>
            <a:r>
              <a:rPr lang="en-US" b="1" dirty="0">
                <a:solidFill>
                  <a:srgbClr val="0070C0"/>
                </a:solidFill>
              </a:rPr>
              <a:t>: </a:t>
            </a:r>
            <a:r>
              <a:rPr lang="en-US" b="1" dirty="0" smtClean="0">
                <a:solidFill>
                  <a:srgbClr val="0070C0"/>
                </a:solidFill>
              </a:rPr>
              <a:t/>
            </a:r>
            <a:br>
              <a:rPr lang="en-US" b="1" dirty="0" smtClean="0">
                <a:solidFill>
                  <a:srgbClr val="0070C0"/>
                </a:solidFill>
              </a:rPr>
            </a:br>
            <a:r>
              <a:rPr lang="en-US" b="1" dirty="0" smtClean="0">
                <a:solidFill>
                  <a:srgbClr val="0070C0"/>
                </a:solidFill>
              </a:rPr>
              <a:t>Orchestrating </a:t>
            </a:r>
            <a:r>
              <a:rPr lang="en-US" b="1" dirty="0">
                <a:solidFill>
                  <a:srgbClr val="0070C0"/>
                </a:solidFill>
              </a:rPr>
              <a:t>Containers </a:t>
            </a:r>
          </a:p>
        </p:txBody>
      </p:sp>
      <p:sp>
        <p:nvSpPr>
          <p:cNvPr id="3" name="Rectangle 2"/>
          <p:cNvSpPr/>
          <p:nvPr/>
        </p:nvSpPr>
        <p:spPr>
          <a:xfrm>
            <a:off x="838200" y="1690688"/>
            <a:ext cx="4991100" cy="4247317"/>
          </a:xfrm>
          <a:prstGeom prst="rect">
            <a:avLst/>
          </a:prstGeom>
        </p:spPr>
        <p:txBody>
          <a:bodyPr wrap="square">
            <a:spAutoFit/>
          </a:bodyPr>
          <a:lstStyle/>
          <a:p>
            <a:r>
              <a:rPr lang="en-US" b="1" dirty="0">
                <a:solidFill>
                  <a:srgbClr val="0070C0"/>
                </a:solidFill>
              </a:rPr>
              <a:t>Cluster </a:t>
            </a:r>
            <a:r>
              <a:rPr lang="en-US" b="1" dirty="0" smtClean="0">
                <a:solidFill>
                  <a:srgbClr val="0070C0"/>
                </a:solidFill>
              </a:rPr>
              <a:t>API</a:t>
            </a:r>
          </a:p>
          <a:p>
            <a:pPr algn="just"/>
            <a:r>
              <a:rPr lang="en-US" dirty="0"/>
              <a:t>Cluster API, there are two terms: </a:t>
            </a:r>
            <a:r>
              <a:rPr lang="en-US" b="1" dirty="0"/>
              <a:t>management cluster</a:t>
            </a:r>
            <a:r>
              <a:rPr lang="en-US" dirty="0"/>
              <a:t> and </a:t>
            </a:r>
            <a:r>
              <a:rPr lang="en-US" b="1" dirty="0"/>
              <a:t>tenant clusters</a:t>
            </a:r>
            <a:r>
              <a:rPr lang="en-US" dirty="0"/>
              <a:t>.</a:t>
            </a:r>
          </a:p>
          <a:p>
            <a:pPr algn="just"/>
            <a:r>
              <a:rPr lang="en-US" b="1" dirty="0"/>
              <a:t>Management cluster</a:t>
            </a:r>
            <a:r>
              <a:rPr lang="en-US" dirty="0"/>
              <a:t> is a Kubernetes cluster used to deploy and manage other clusters. This cluster contains all the necessary Cluster API components and is responsible for describing, creating, and updating tenant clusters. It is often used just for this purpose.</a:t>
            </a:r>
          </a:p>
          <a:p>
            <a:pPr algn="just"/>
            <a:r>
              <a:rPr lang="en-US" b="1" dirty="0"/>
              <a:t>Tenant clusters</a:t>
            </a:r>
            <a:r>
              <a:rPr lang="en-US" dirty="0"/>
              <a:t> are the user clusters or clusters deployed using the Cluster API. They are created by describing the relevant resources in the management cluster. They are then used for deploying applications and services by end-users.</a:t>
            </a:r>
          </a:p>
          <a:p>
            <a:endParaRPr lang="en-US" b="1" dirty="0">
              <a:solidFill>
                <a:srgbClr val="0070C0"/>
              </a:solidFill>
            </a:endParaRPr>
          </a:p>
        </p:txBody>
      </p:sp>
      <p:pic>
        <p:nvPicPr>
          <p:cNvPr id="5" name="Picture 4"/>
          <p:cNvPicPr>
            <a:picLocks noChangeAspect="1"/>
          </p:cNvPicPr>
          <p:nvPr/>
        </p:nvPicPr>
        <p:blipFill>
          <a:blip r:embed="rId3"/>
          <a:stretch>
            <a:fillRect/>
          </a:stretch>
        </p:blipFill>
        <p:spPr>
          <a:xfrm>
            <a:off x="6263640" y="1985306"/>
            <a:ext cx="5740717" cy="3658080"/>
          </a:xfrm>
          <a:prstGeom prst="rect">
            <a:avLst/>
          </a:prstGeom>
        </p:spPr>
      </p:pic>
      <p:sp>
        <p:nvSpPr>
          <p:cNvPr id="6" name="Rectangle 5"/>
          <p:cNvSpPr/>
          <p:nvPr/>
        </p:nvSpPr>
        <p:spPr>
          <a:xfrm>
            <a:off x="6568440" y="5320220"/>
            <a:ext cx="5435917" cy="646331"/>
          </a:xfrm>
          <a:prstGeom prst="rect">
            <a:avLst/>
          </a:prstGeom>
        </p:spPr>
        <p:txBody>
          <a:bodyPr wrap="square">
            <a:spAutoFit/>
          </a:bodyPr>
          <a:lstStyle/>
          <a:p>
            <a:r>
              <a:rPr lang="en-US" dirty="0" smtClean="0"/>
              <a:t>Fig. Management </a:t>
            </a:r>
            <a:r>
              <a:rPr lang="en-US" dirty="0"/>
              <a:t>Kubernetes cluster and tenant Kubernetes clusters using Cluster API</a:t>
            </a:r>
          </a:p>
        </p:txBody>
      </p:sp>
    </p:spTree>
    <p:extLst>
      <p:ext uri="{BB962C8B-B14F-4D97-AF65-F5344CB8AC3E}">
        <p14:creationId xmlns:p14="http://schemas.microsoft.com/office/powerpoint/2010/main" val="7665432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rPr>
              <a:t>Create Cloud with Kubernetes</a:t>
            </a:r>
            <a:r>
              <a:rPr lang="en-US" b="1" dirty="0">
                <a:solidFill>
                  <a:srgbClr val="0070C0"/>
                </a:solidFill>
              </a:rPr>
              <a:t>: </a:t>
            </a:r>
            <a:r>
              <a:rPr lang="en-US" b="1" dirty="0" smtClean="0">
                <a:solidFill>
                  <a:srgbClr val="0070C0"/>
                </a:solidFill>
              </a:rPr>
              <a:t/>
            </a:r>
            <a:br>
              <a:rPr lang="en-US" b="1" dirty="0" smtClean="0">
                <a:solidFill>
                  <a:srgbClr val="0070C0"/>
                </a:solidFill>
              </a:rPr>
            </a:br>
            <a:r>
              <a:rPr lang="en-US" b="1" dirty="0" smtClean="0">
                <a:solidFill>
                  <a:srgbClr val="0070C0"/>
                </a:solidFill>
              </a:rPr>
              <a:t>Orchestrating </a:t>
            </a:r>
            <a:r>
              <a:rPr lang="en-US" b="1" dirty="0">
                <a:solidFill>
                  <a:srgbClr val="0070C0"/>
                </a:solidFill>
              </a:rPr>
              <a:t>Containers </a:t>
            </a:r>
          </a:p>
        </p:txBody>
      </p:sp>
      <p:sp>
        <p:nvSpPr>
          <p:cNvPr id="3" name="Rectangle 2"/>
          <p:cNvSpPr/>
          <p:nvPr/>
        </p:nvSpPr>
        <p:spPr>
          <a:xfrm>
            <a:off x="838200" y="1690688"/>
            <a:ext cx="10515600" cy="2862322"/>
          </a:xfrm>
          <a:prstGeom prst="rect">
            <a:avLst/>
          </a:prstGeom>
        </p:spPr>
        <p:txBody>
          <a:bodyPr wrap="square">
            <a:spAutoFit/>
          </a:bodyPr>
          <a:lstStyle/>
          <a:p>
            <a:pPr algn="just"/>
            <a:r>
              <a:rPr lang="en-US" b="1" dirty="0">
                <a:solidFill>
                  <a:srgbClr val="0070C0"/>
                </a:solidFill>
              </a:rPr>
              <a:t>Cluster </a:t>
            </a:r>
            <a:r>
              <a:rPr lang="en-US" b="1" dirty="0" smtClean="0">
                <a:solidFill>
                  <a:srgbClr val="0070C0"/>
                </a:solidFill>
              </a:rPr>
              <a:t>API (</a:t>
            </a:r>
            <a:r>
              <a:rPr lang="en-US" b="1" dirty="0" err="1" smtClean="0">
                <a:solidFill>
                  <a:srgbClr val="0070C0"/>
                </a:solidFill>
              </a:rPr>
              <a:t>Cons’t</a:t>
            </a:r>
            <a:r>
              <a:rPr lang="en-US" b="1" dirty="0" smtClean="0">
                <a:solidFill>
                  <a:srgbClr val="0070C0"/>
                </a:solidFill>
              </a:rPr>
              <a:t>)</a:t>
            </a:r>
            <a:endParaRPr lang="en-US" b="1" dirty="0">
              <a:solidFill>
                <a:srgbClr val="0070C0"/>
              </a:solidFill>
            </a:endParaRPr>
          </a:p>
          <a:p>
            <a:pPr algn="just"/>
            <a:r>
              <a:rPr lang="en-US" dirty="0" smtClean="0"/>
              <a:t>Cluster </a:t>
            </a:r>
            <a:r>
              <a:rPr lang="en-US" dirty="0"/>
              <a:t>API utilizes the concept of providers which are separate controllers responsible for specific components of the cluster being created. Within Cluster API, there are several types of providers. The major ones are:</a:t>
            </a:r>
          </a:p>
          <a:p>
            <a:pPr algn="just"/>
            <a:endParaRPr lang="en-US" dirty="0"/>
          </a:p>
          <a:p>
            <a:pPr algn="just"/>
            <a:r>
              <a:rPr lang="en-US" dirty="0"/>
              <a:t>Infrastructure Provider, which is responsible for providing the computing infrastructure, such as virtual machines or physical servers.</a:t>
            </a:r>
          </a:p>
          <a:p>
            <a:pPr algn="just"/>
            <a:r>
              <a:rPr lang="en-US" dirty="0"/>
              <a:t>Control Plane Provider, which provides the Kubernetes control plane, namely the components </a:t>
            </a:r>
            <a:r>
              <a:rPr lang="en-US" dirty="0" err="1"/>
              <a:t>kube-apiserver</a:t>
            </a:r>
            <a:r>
              <a:rPr lang="en-US" dirty="0"/>
              <a:t>, </a:t>
            </a:r>
            <a:r>
              <a:rPr lang="en-US" dirty="0" err="1"/>
              <a:t>kube</a:t>
            </a:r>
            <a:r>
              <a:rPr lang="en-US" dirty="0"/>
              <a:t>-scheduler, and </a:t>
            </a:r>
            <a:r>
              <a:rPr lang="en-US" dirty="0" err="1"/>
              <a:t>kube</a:t>
            </a:r>
            <a:r>
              <a:rPr lang="en-US" dirty="0"/>
              <a:t>-controller-manager.</a:t>
            </a:r>
          </a:p>
          <a:p>
            <a:pPr algn="just"/>
            <a:r>
              <a:rPr lang="en-US" dirty="0"/>
              <a:t>Bootstrap Provider, which is used for generating cloud-</a:t>
            </a:r>
            <a:r>
              <a:rPr lang="en-US" dirty="0" err="1"/>
              <a:t>init</a:t>
            </a:r>
            <a:r>
              <a:rPr lang="en-US" dirty="0"/>
              <a:t> configuration for the virtual machines and servers being created.</a:t>
            </a:r>
          </a:p>
        </p:txBody>
      </p:sp>
    </p:spTree>
    <p:extLst>
      <p:ext uri="{BB962C8B-B14F-4D97-AF65-F5344CB8AC3E}">
        <p14:creationId xmlns:p14="http://schemas.microsoft.com/office/powerpoint/2010/main" val="11171338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rPr>
              <a:t>Create Cloud with Kubernetes</a:t>
            </a:r>
            <a:r>
              <a:rPr lang="en-US" b="1" dirty="0">
                <a:solidFill>
                  <a:srgbClr val="0070C0"/>
                </a:solidFill>
              </a:rPr>
              <a:t>: </a:t>
            </a:r>
            <a:r>
              <a:rPr lang="en-US" b="1" dirty="0" smtClean="0">
                <a:solidFill>
                  <a:srgbClr val="0070C0"/>
                </a:solidFill>
              </a:rPr>
              <a:t/>
            </a:r>
            <a:br>
              <a:rPr lang="en-US" b="1" dirty="0" smtClean="0">
                <a:solidFill>
                  <a:srgbClr val="0070C0"/>
                </a:solidFill>
              </a:rPr>
            </a:br>
            <a:r>
              <a:rPr lang="en-US" b="1" dirty="0" smtClean="0">
                <a:solidFill>
                  <a:srgbClr val="0070C0"/>
                </a:solidFill>
              </a:rPr>
              <a:t>Orchestrating </a:t>
            </a:r>
            <a:r>
              <a:rPr lang="en-US" b="1" dirty="0">
                <a:solidFill>
                  <a:srgbClr val="0070C0"/>
                </a:solidFill>
              </a:rPr>
              <a:t>Containers </a:t>
            </a:r>
          </a:p>
        </p:txBody>
      </p:sp>
      <p:sp>
        <p:nvSpPr>
          <p:cNvPr id="3" name="Rectangle 2"/>
          <p:cNvSpPr/>
          <p:nvPr/>
        </p:nvSpPr>
        <p:spPr>
          <a:xfrm>
            <a:off x="563880" y="1666876"/>
            <a:ext cx="5722620" cy="7848302"/>
          </a:xfrm>
          <a:prstGeom prst="rect">
            <a:avLst/>
          </a:prstGeom>
        </p:spPr>
        <p:txBody>
          <a:bodyPr wrap="square">
            <a:spAutoFit/>
          </a:bodyPr>
          <a:lstStyle/>
          <a:p>
            <a:r>
              <a:rPr lang="en-US" b="1" dirty="0">
                <a:solidFill>
                  <a:srgbClr val="0070C0"/>
                </a:solidFill>
              </a:rPr>
              <a:t>Choosing providers</a:t>
            </a:r>
          </a:p>
          <a:p>
            <a:r>
              <a:rPr lang="en-US" b="1" dirty="0">
                <a:solidFill>
                  <a:srgbClr val="0070C0"/>
                </a:solidFill>
              </a:rPr>
              <a:t>Infrastructure </a:t>
            </a:r>
            <a:r>
              <a:rPr lang="en-US" b="1" dirty="0" smtClean="0">
                <a:solidFill>
                  <a:srgbClr val="0070C0"/>
                </a:solidFill>
              </a:rPr>
              <a:t>provider</a:t>
            </a:r>
          </a:p>
          <a:p>
            <a:endParaRPr lang="en-US" b="1" dirty="0" smtClean="0">
              <a:solidFill>
                <a:srgbClr val="0070C0"/>
              </a:solidFill>
            </a:endParaRPr>
          </a:p>
          <a:p>
            <a:pPr algn="just"/>
            <a:r>
              <a:rPr lang="en-US" dirty="0"/>
              <a:t>To run Kubernetes clusters using </a:t>
            </a:r>
            <a:r>
              <a:rPr lang="en-US" dirty="0" err="1"/>
              <a:t>KubeVirt</a:t>
            </a:r>
            <a:r>
              <a:rPr lang="en-US" dirty="0"/>
              <a:t>, the </a:t>
            </a:r>
            <a:r>
              <a:rPr lang="en-US" dirty="0" err="1">
                <a:hlinkClick r:id="rId3"/>
              </a:rPr>
              <a:t>KubeVirt</a:t>
            </a:r>
            <a:r>
              <a:rPr lang="en-US" dirty="0">
                <a:hlinkClick r:id="rId3"/>
              </a:rPr>
              <a:t> Infrastructure Provider</a:t>
            </a:r>
            <a:r>
              <a:rPr lang="en-US" dirty="0"/>
              <a:t> must be installed. It enables the deployment of virtual machines for worker nodes in the same management cluster, where the Cluster API </a:t>
            </a:r>
            <a:r>
              <a:rPr lang="en-US" dirty="0" smtClean="0"/>
              <a:t>operates.</a:t>
            </a:r>
          </a:p>
          <a:p>
            <a:pPr algn="just"/>
            <a:endParaRPr lang="en-US" dirty="0" smtClean="0"/>
          </a:p>
          <a:p>
            <a:pPr algn="just"/>
            <a:r>
              <a:rPr lang="en-US" b="1" dirty="0">
                <a:solidFill>
                  <a:srgbClr val="0070C0"/>
                </a:solidFill>
              </a:rPr>
              <a:t>Control plane </a:t>
            </a:r>
            <a:r>
              <a:rPr lang="en-US" b="1" dirty="0" smtClean="0">
                <a:solidFill>
                  <a:srgbClr val="0070C0"/>
                </a:solidFill>
              </a:rPr>
              <a:t>provider</a:t>
            </a:r>
          </a:p>
          <a:p>
            <a:r>
              <a:rPr lang="en-US" dirty="0" smtClean="0"/>
              <a:t>This </a:t>
            </a:r>
            <a:r>
              <a:rPr lang="en-US" dirty="0"/>
              <a:t>approach has several significant advantages:</a:t>
            </a:r>
          </a:p>
          <a:p>
            <a:pPr algn="just"/>
            <a:r>
              <a:rPr lang="en-US" b="1" dirty="0"/>
              <a:t>Cost-effectiveness</a:t>
            </a:r>
            <a:r>
              <a:rPr lang="en-US" dirty="0"/>
              <a:t>: Running the control plane in containers avoids the use of separate control plane nodes for each cluster, thereby significantly reducing infrastructure costs.</a:t>
            </a:r>
          </a:p>
          <a:p>
            <a:pPr algn="just"/>
            <a:r>
              <a:rPr lang="en-US" b="1" dirty="0"/>
              <a:t>Stability</a:t>
            </a:r>
            <a:r>
              <a:rPr lang="en-US" dirty="0"/>
              <a:t>: Simplifying architecture by eliminating complex multi-layered deployment schemes. Instead of sequentially launching a virtual machine and then installing </a:t>
            </a:r>
            <a:r>
              <a:rPr lang="en-US" dirty="0" err="1"/>
              <a:t>etcd</a:t>
            </a:r>
            <a:r>
              <a:rPr lang="en-US" dirty="0"/>
              <a:t> and Kubernetes components inside it, there's a simple control plane that is deployed and run as a regular application inside Kubernetes and managed by an operator.</a:t>
            </a:r>
          </a:p>
          <a:p>
            <a:pPr algn="just"/>
            <a:r>
              <a:rPr lang="en-US" b="1" dirty="0"/>
              <a:t>Security</a:t>
            </a:r>
            <a:r>
              <a:rPr lang="en-US" dirty="0"/>
              <a:t>: The cluster's control plane is hidden from the end user, reducing the possibility of its components being compromised, and also eliminates user access to the cluster's certificate store. This approach to organizing a control plane invisible to the user is often used by cloud providers</a:t>
            </a:r>
          </a:p>
          <a:p>
            <a:pPr algn="just"/>
            <a:endParaRPr lang="en-US" b="1" dirty="0">
              <a:solidFill>
                <a:srgbClr val="0070C0"/>
              </a:solidFill>
            </a:endParaRPr>
          </a:p>
          <a:p>
            <a:pPr algn="just"/>
            <a:endParaRPr lang="en-US" dirty="0" smtClean="0"/>
          </a:p>
          <a:p>
            <a:endParaRPr lang="en-US" b="1" dirty="0">
              <a:solidFill>
                <a:srgbClr val="0070C0"/>
              </a:solidFill>
            </a:endParaRPr>
          </a:p>
        </p:txBody>
      </p:sp>
      <p:sp>
        <p:nvSpPr>
          <p:cNvPr id="5" name="Rectangle 4"/>
          <p:cNvSpPr/>
          <p:nvPr/>
        </p:nvSpPr>
        <p:spPr>
          <a:xfrm>
            <a:off x="6560820" y="1690688"/>
            <a:ext cx="5067300" cy="2308324"/>
          </a:xfrm>
          <a:prstGeom prst="rect">
            <a:avLst/>
          </a:prstGeom>
        </p:spPr>
        <p:txBody>
          <a:bodyPr wrap="square">
            <a:spAutoFit/>
          </a:bodyPr>
          <a:lstStyle/>
          <a:p>
            <a:pPr algn="just"/>
            <a:r>
              <a:rPr lang="en-US" b="1" dirty="0">
                <a:solidFill>
                  <a:srgbClr val="0070C0"/>
                </a:solidFill>
              </a:rPr>
              <a:t>Bootstrap provider</a:t>
            </a:r>
          </a:p>
          <a:p>
            <a:pPr algn="just"/>
            <a:r>
              <a:rPr lang="en-US" dirty="0" err="1"/>
              <a:t>Kubeadm</a:t>
            </a:r>
            <a:r>
              <a:rPr lang="en-US" dirty="0"/>
              <a:t> as the Bootstrap Provider - as the standard method for preparing clusters in Cluster API. This provider is developed as part of the Cluster API itself. It requires only a prepared system image with </a:t>
            </a:r>
            <a:r>
              <a:rPr lang="en-US" dirty="0" err="1"/>
              <a:t>kubelet</a:t>
            </a:r>
            <a:r>
              <a:rPr lang="en-US" dirty="0"/>
              <a:t> and </a:t>
            </a:r>
            <a:r>
              <a:rPr lang="en-US" dirty="0" err="1"/>
              <a:t>kubeadm</a:t>
            </a:r>
            <a:r>
              <a:rPr lang="en-US" dirty="0"/>
              <a:t> installed and allows generating </a:t>
            </a:r>
            <a:r>
              <a:rPr lang="en-US" dirty="0" err="1"/>
              <a:t>configs</a:t>
            </a:r>
            <a:r>
              <a:rPr lang="en-US" dirty="0"/>
              <a:t> in the cloud-</a:t>
            </a:r>
            <a:r>
              <a:rPr lang="en-US" dirty="0" err="1"/>
              <a:t>init</a:t>
            </a:r>
            <a:r>
              <a:rPr lang="en-US" dirty="0"/>
              <a:t> and ignition formats.</a:t>
            </a:r>
            <a:endParaRPr lang="en-US" b="1" dirty="0">
              <a:solidFill>
                <a:srgbClr val="0070C0"/>
              </a:solidFill>
            </a:endParaRPr>
          </a:p>
        </p:txBody>
      </p:sp>
      <p:sp>
        <p:nvSpPr>
          <p:cNvPr id="6" name="Rectangle 5"/>
          <p:cNvSpPr/>
          <p:nvPr/>
        </p:nvSpPr>
        <p:spPr>
          <a:xfrm>
            <a:off x="8070711" y="4227314"/>
            <a:ext cx="1441933" cy="369332"/>
          </a:xfrm>
          <a:prstGeom prst="rect">
            <a:avLst/>
          </a:prstGeom>
        </p:spPr>
        <p:txBody>
          <a:bodyPr wrap="none">
            <a:spAutoFit/>
          </a:bodyPr>
          <a:lstStyle/>
          <a:p>
            <a:r>
              <a:rPr lang="en-US" b="1" dirty="0">
                <a:solidFill>
                  <a:srgbClr val="FFC000"/>
                </a:solidFill>
              </a:rPr>
              <a:t>How it works</a:t>
            </a:r>
          </a:p>
        </p:txBody>
      </p:sp>
      <p:pic>
        <p:nvPicPr>
          <p:cNvPr id="7" name="Picture 6"/>
          <p:cNvPicPr>
            <a:picLocks noChangeAspect="1"/>
          </p:cNvPicPr>
          <p:nvPr/>
        </p:nvPicPr>
        <p:blipFill>
          <a:blip r:embed="rId4"/>
          <a:stretch>
            <a:fillRect/>
          </a:stretch>
        </p:blipFill>
        <p:spPr>
          <a:xfrm>
            <a:off x="7139840" y="4596646"/>
            <a:ext cx="3909259" cy="1871943"/>
          </a:xfrm>
          <a:prstGeom prst="rect">
            <a:avLst/>
          </a:prstGeom>
        </p:spPr>
      </p:pic>
    </p:spTree>
    <p:extLst>
      <p:ext uri="{BB962C8B-B14F-4D97-AF65-F5344CB8AC3E}">
        <p14:creationId xmlns:p14="http://schemas.microsoft.com/office/powerpoint/2010/main" val="38107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74321" y="0"/>
            <a:ext cx="5166360" cy="2251931"/>
          </a:xfrm>
          <a:prstGeom prst="rect">
            <a:avLst/>
          </a:prstGeom>
        </p:spPr>
      </p:pic>
      <p:pic>
        <p:nvPicPr>
          <p:cNvPr id="5" name="Picture 4"/>
          <p:cNvPicPr>
            <a:picLocks noChangeAspect="1"/>
          </p:cNvPicPr>
          <p:nvPr/>
        </p:nvPicPr>
        <p:blipFill>
          <a:blip r:embed="rId4"/>
          <a:stretch>
            <a:fillRect/>
          </a:stretch>
        </p:blipFill>
        <p:spPr>
          <a:xfrm>
            <a:off x="274321" y="1508760"/>
            <a:ext cx="5783580" cy="3796886"/>
          </a:xfrm>
          <a:prstGeom prst="rect">
            <a:avLst/>
          </a:prstGeom>
        </p:spPr>
      </p:pic>
      <p:pic>
        <p:nvPicPr>
          <p:cNvPr id="6" name="Picture 5"/>
          <p:cNvPicPr>
            <a:picLocks noChangeAspect="1"/>
          </p:cNvPicPr>
          <p:nvPr/>
        </p:nvPicPr>
        <p:blipFill>
          <a:blip r:embed="rId5"/>
          <a:stretch>
            <a:fillRect/>
          </a:stretch>
        </p:blipFill>
        <p:spPr>
          <a:xfrm>
            <a:off x="5875019" y="372511"/>
            <a:ext cx="4732021" cy="3284801"/>
          </a:xfrm>
          <a:prstGeom prst="rect">
            <a:avLst/>
          </a:prstGeom>
        </p:spPr>
      </p:pic>
      <p:pic>
        <p:nvPicPr>
          <p:cNvPr id="7" name="Picture 6"/>
          <p:cNvPicPr>
            <a:picLocks noChangeAspect="1"/>
          </p:cNvPicPr>
          <p:nvPr/>
        </p:nvPicPr>
        <p:blipFill>
          <a:blip r:embed="rId6"/>
          <a:stretch>
            <a:fillRect/>
          </a:stretch>
        </p:blipFill>
        <p:spPr>
          <a:xfrm>
            <a:off x="6177440" y="3657312"/>
            <a:ext cx="4429600" cy="2618710"/>
          </a:xfrm>
          <a:prstGeom prst="rect">
            <a:avLst/>
          </a:prstGeom>
        </p:spPr>
      </p:pic>
      <p:pic>
        <p:nvPicPr>
          <p:cNvPr id="8" name="Picture 7"/>
          <p:cNvPicPr>
            <a:picLocks noChangeAspect="1"/>
          </p:cNvPicPr>
          <p:nvPr/>
        </p:nvPicPr>
        <p:blipFill>
          <a:blip r:embed="rId7"/>
          <a:stretch>
            <a:fillRect/>
          </a:stretch>
        </p:blipFill>
        <p:spPr>
          <a:xfrm>
            <a:off x="7932419" y="2014911"/>
            <a:ext cx="3902393" cy="2206139"/>
          </a:xfrm>
          <a:prstGeom prst="rect">
            <a:avLst/>
          </a:prstGeom>
        </p:spPr>
      </p:pic>
    </p:spTree>
    <p:extLst>
      <p:ext uri="{BB962C8B-B14F-4D97-AF65-F5344CB8AC3E}">
        <p14:creationId xmlns:p14="http://schemas.microsoft.com/office/powerpoint/2010/main" val="15544622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0070C0"/>
                </a:solidFill>
              </a:rPr>
              <a:t>Microservices</a:t>
            </a:r>
            <a:r>
              <a:rPr lang="en-US" dirty="0" smtClean="0"/>
              <a:t>: </a:t>
            </a:r>
            <a:r>
              <a:rPr lang="en-US" dirty="0"/>
              <a:t>Containerize </a:t>
            </a:r>
            <a:r>
              <a:rPr lang="en-US" dirty="0" err="1"/>
              <a:t>Serverless</a:t>
            </a:r>
            <a:endParaRPr lang="en-US" dirty="0"/>
          </a:p>
        </p:txBody>
      </p:sp>
      <p:pic>
        <p:nvPicPr>
          <p:cNvPr id="4" name="Content Placeholder 3"/>
          <p:cNvPicPr>
            <a:picLocks noGrp="1" noChangeAspect="1"/>
          </p:cNvPicPr>
          <p:nvPr>
            <p:ph idx="1"/>
          </p:nvPr>
        </p:nvPicPr>
        <p:blipFill>
          <a:blip r:embed="rId3"/>
          <a:stretch>
            <a:fillRect/>
          </a:stretch>
        </p:blipFill>
        <p:spPr>
          <a:xfrm>
            <a:off x="449580" y="3114700"/>
            <a:ext cx="6499860" cy="3483519"/>
          </a:xfrm>
          <a:prstGeom prst="rect">
            <a:avLst/>
          </a:prstGeom>
        </p:spPr>
      </p:pic>
      <p:pic>
        <p:nvPicPr>
          <p:cNvPr id="5" name="Picture 4"/>
          <p:cNvPicPr>
            <a:picLocks noChangeAspect="1"/>
          </p:cNvPicPr>
          <p:nvPr/>
        </p:nvPicPr>
        <p:blipFill>
          <a:blip r:embed="rId4"/>
          <a:stretch>
            <a:fillRect/>
          </a:stretch>
        </p:blipFill>
        <p:spPr>
          <a:xfrm>
            <a:off x="7178040" y="4856460"/>
            <a:ext cx="5013960" cy="2001540"/>
          </a:xfrm>
          <a:prstGeom prst="rect">
            <a:avLst/>
          </a:prstGeom>
        </p:spPr>
      </p:pic>
      <p:pic>
        <p:nvPicPr>
          <p:cNvPr id="6" name="Picture 5"/>
          <p:cNvPicPr>
            <a:picLocks noChangeAspect="1"/>
          </p:cNvPicPr>
          <p:nvPr/>
        </p:nvPicPr>
        <p:blipFill>
          <a:blip r:embed="rId5"/>
          <a:stretch>
            <a:fillRect/>
          </a:stretch>
        </p:blipFill>
        <p:spPr>
          <a:xfrm>
            <a:off x="838199" y="1690688"/>
            <a:ext cx="11353801" cy="4907531"/>
          </a:xfrm>
          <a:prstGeom prst="rect">
            <a:avLst/>
          </a:prstGeom>
        </p:spPr>
      </p:pic>
      <p:sp>
        <p:nvSpPr>
          <p:cNvPr id="7" name="Rectangle 6"/>
          <p:cNvSpPr/>
          <p:nvPr/>
        </p:nvSpPr>
        <p:spPr>
          <a:xfrm>
            <a:off x="3539489" y="5885159"/>
            <a:ext cx="2975610" cy="646331"/>
          </a:xfrm>
          <a:prstGeom prst="rect">
            <a:avLst/>
          </a:prstGeom>
        </p:spPr>
        <p:txBody>
          <a:bodyPr wrap="square">
            <a:spAutoFit/>
          </a:bodyPr>
          <a:lstStyle/>
          <a:p>
            <a:r>
              <a:rPr lang="en-US" sz="3600" b="1" dirty="0" err="1">
                <a:solidFill>
                  <a:srgbClr val="0070C0"/>
                </a:solidFill>
              </a:rPr>
              <a:t>Microservices</a:t>
            </a:r>
            <a:endParaRPr lang="en-US" sz="3600" b="1" dirty="0"/>
          </a:p>
        </p:txBody>
      </p:sp>
    </p:spTree>
    <p:extLst>
      <p:ext uri="{BB962C8B-B14F-4D97-AF65-F5344CB8AC3E}">
        <p14:creationId xmlns:p14="http://schemas.microsoft.com/office/powerpoint/2010/main" val="9718319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1720" y="1325245"/>
            <a:ext cx="5935980" cy="1325563"/>
          </a:xfrm>
        </p:spPr>
        <p:txBody>
          <a:bodyPr>
            <a:normAutofit/>
          </a:bodyPr>
          <a:lstStyle/>
          <a:p>
            <a:pPr algn="ctr"/>
            <a:r>
              <a:rPr lang="en-US" sz="6000" dirty="0" smtClean="0"/>
              <a:t>The End</a:t>
            </a:r>
            <a:endParaRPr lang="en-US" sz="6000" dirty="0"/>
          </a:p>
        </p:txBody>
      </p:sp>
      <p:sp>
        <p:nvSpPr>
          <p:cNvPr id="3" name="Content Placeholder 2"/>
          <p:cNvSpPr>
            <a:spLocks noGrp="1"/>
          </p:cNvSpPr>
          <p:nvPr>
            <p:ph idx="1"/>
          </p:nvPr>
        </p:nvSpPr>
        <p:spPr>
          <a:xfrm>
            <a:off x="838200" y="4343399"/>
            <a:ext cx="10515600" cy="1833563"/>
          </a:xfrm>
        </p:spPr>
        <p:txBody>
          <a:bodyPr>
            <a:normAutofit/>
          </a:bodyPr>
          <a:lstStyle/>
          <a:p>
            <a:pPr marL="0" indent="0" algn="ctr">
              <a:buNone/>
            </a:pPr>
            <a:r>
              <a:rPr lang="en-US" sz="5400" dirty="0" smtClean="0"/>
              <a:t>Thx</a:t>
            </a:r>
            <a:endParaRPr lang="en-US" sz="5400" dirty="0"/>
          </a:p>
        </p:txBody>
      </p:sp>
    </p:spTree>
    <p:extLst>
      <p:ext uri="{BB962C8B-B14F-4D97-AF65-F5344CB8AC3E}">
        <p14:creationId xmlns:p14="http://schemas.microsoft.com/office/powerpoint/2010/main" val="39395579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508679" y="1871345"/>
            <a:ext cx="5587321" cy="4351338"/>
          </a:xfrm>
          <a:prstGeom prst="rect">
            <a:avLst/>
          </a:prstGeom>
        </p:spPr>
      </p:pic>
      <p:pic>
        <p:nvPicPr>
          <p:cNvPr id="5" name="Picture 4"/>
          <p:cNvPicPr>
            <a:picLocks noChangeAspect="1"/>
          </p:cNvPicPr>
          <p:nvPr/>
        </p:nvPicPr>
        <p:blipFill>
          <a:blip r:embed="rId4"/>
          <a:stretch>
            <a:fillRect/>
          </a:stretch>
        </p:blipFill>
        <p:spPr>
          <a:xfrm>
            <a:off x="0" y="1690688"/>
            <a:ext cx="6096000" cy="4892992"/>
          </a:xfrm>
          <a:prstGeom prst="rect">
            <a:avLst/>
          </a:prstGeom>
        </p:spPr>
      </p:pic>
      <p:pic>
        <p:nvPicPr>
          <p:cNvPr id="6" name="Picture 5"/>
          <p:cNvPicPr>
            <a:picLocks noChangeAspect="1"/>
          </p:cNvPicPr>
          <p:nvPr/>
        </p:nvPicPr>
        <p:blipFill>
          <a:blip r:embed="rId5"/>
          <a:stretch>
            <a:fillRect/>
          </a:stretch>
        </p:blipFill>
        <p:spPr>
          <a:xfrm>
            <a:off x="6604679" y="1871345"/>
            <a:ext cx="5521644" cy="4351338"/>
          </a:xfrm>
          <a:prstGeom prst="rect">
            <a:avLst/>
          </a:prstGeom>
        </p:spPr>
      </p:pic>
    </p:spTree>
    <p:extLst>
      <p:ext uri="{BB962C8B-B14F-4D97-AF65-F5344CB8AC3E}">
        <p14:creationId xmlns:p14="http://schemas.microsoft.com/office/powerpoint/2010/main" val="23563492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rPr>
              <a:t>Docker Image in Kubernetes Pod</a:t>
            </a:r>
            <a:endParaRPr lang="en-US" b="1" dirty="0">
              <a:solidFill>
                <a:srgbClr val="0070C0"/>
              </a:solidFill>
            </a:endParaRPr>
          </a:p>
        </p:txBody>
      </p:sp>
      <p:pic>
        <p:nvPicPr>
          <p:cNvPr id="2050" name="Picture 2" descr="How To Build Docker Image In Kubernetes Pod Using Kaniko"/>
          <p:cNvPicPr>
            <a:picLocks noGrp="1" noChangeAspect="1" noChangeArrowheads="1" noCro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67219" y="1690688"/>
            <a:ext cx="3731081" cy="435133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586819" y="1690688"/>
            <a:ext cx="6096000" cy="2308324"/>
          </a:xfrm>
          <a:prstGeom prst="rect">
            <a:avLst/>
          </a:prstGeom>
        </p:spPr>
        <p:txBody>
          <a:bodyPr>
            <a:spAutoFit/>
          </a:bodyPr>
          <a:lstStyle/>
          <a:p>
            <a:r>
              <a:rPr lang="en-US" dirty="0" err="1"/>
              <a:t>Kaniko</a:t>
            </a:r>
            <a:r>
              <a:rPr lang="en-US" dirty="0"/>
              <a:t> supports the following type of build context.</a:t>
            </a:r>
          </a:p>
          <a:p>
            <a:pPr lvl="1"/>
            <a:r>
              <a:rPr lang="en-US" dirty="0" smtClean="0"/>
              <a:t>GCS </a:t>
            </a:r>
            <a:r>
              <a:rPr lang="en-US" dirty="0"/>
              <a:t>Bucket</a:t>
            </a:r>
          </a:p>
          <a:p>
            <a:pPr lvl="1"/>
            <a:r>
              <a:rPr lang="en-US" dirty="0"/>
              <a:t>S3 Bucket</a:t>
            </a:r>
          </a:p>
          <a:p>
            <a:pPr lvl="1"/>
            <a:r>
              <a:rPr lang="en-US" dirty="0"/>
              <a:t>Azure Blob Storage</a:t>
            </a:r>
          </a:p>
          <a:p>
            <a:pPr lvl="1"/>
            <a:r>
              <a:rPr lang="en-US" dirty="0"/>
              <a:t>Local Directory</a:t>
            </a:r>
          </a:p>
          <a:p>
            <a:pPr lvl="1"/>
            <a:r>
              <a:rPr lang="en-US" dirty="0"/>
              <a:t>Local Tar</a:t>
            </a:r>
          </a:p>
          <a:p>
            <a:pPr lvl="1"/>
            <a:r>
              <a:rPr lang="en-US" dirty="0"/>
              <a:t>Standard Input</a:t>
            </a:r>
          </a:p>
          <a:p>
            <a:pPr lvl="1"/>
            <a:r>
              <a:rPr lang="en-US" dirty="0" err="1"/>
              <a:t>Git</a:t>
            </a:r>
            <a:r>
              <a:rPr lang="en-US" dirty="0"/>
              <a:t> Repository</a:t>
            </a:r>
          </a:p>
        </p:txBody>
      </p:sp>
      <p:pic>
        <p:nvPicPr>
          <p:cNvPr id="2052" name="Picture 4" descr="Kubernetes Architecture Diagram"/>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2192000" y="0"/>
            <a:ext cx="8096250" cy="990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44182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Management for Pods and Containers</a:t>
            </a:r>
          </a:p>
        </p:txBody>
      </p:sp>
      <p:sp>
        <p:nvSpPr>
          <p:cNvPr id="4" name="Rectangle 3"/>
          <p:cNvSpPr/>
          <p:nvPr/>
        </p:nvSpPr>
        <p:spPr>
          <a:xfrm>
            <a:off x="838200" y="1690688"/>
            <a:ext cx="6096000" cy="2031325"/>
          </a:xfrm>
          <a:prstGeom prst="rect">
            <a:avLst/>
          </a:prstGeom>
        </p:spPr>
        <p:txBody>
          <a:bodyPr>
            <a:spAutoFit/>
          </a:bodyPr>
          <a:lstStyle/>
          <a:p>
            <a:pPr algn="just"/>
            <a:r>
              <a:rPr lang="en-US" dirty="0" smtClean="0"/>
              <a:t>The </a:t>
            </a:r>
            <a:r>
              <a:rPr lang="en-US" dirty="0" err="1"/>
              <a:t>kubelet</a:t>
            </a:r>
            <a:r>
              <a:rPr lang="en-US" dirty="0"/>
              <a:t> starts a container as part of a Pod, the </a:t>
            </a:r>
            <a:r>
              <a:rPr lang="en-US" dirty="0" err="1"/>
              <a:t>kubelet</a:t>
            </a:r>
            <a:r>
              <a:rPr lang="en-US" dirty="0"/>
              <a:t> passes that container's requests and limits for memory and CPU to the container </a:t>
            </a:r>
            <a:r>
              <a:rPr lang="en-US" dirty="0" smtClean="0"/>
              <a:t>runtime.</a:t>
            </a:r>
          </a:p>
          <a:p>
            <a:pPr marL="285750" indent="-285750" algn="just">
              <a:buFont typeface="Arial" panose="020B0604020202020204" pitchFamily="34" charset="0"/>
              <a:buChar char="•"/>
            </a:pPr>
            <a:r>
              <a:rPr lang="en-US" b="1" dirty="0" smtClean="0">
                <a:solidFill>
                  <a:srgbClr val="0070C0"/>
                </a:solidFill>
              </a:rPr>
              <a:t>How </a:t>
            </a:r>
            <a:r>
              <a:rPr lang="en-US" b="1" dirty="0">
                <a:solidFill>
                  <a:srgbClr val="0070C0"/>
                </a:solidFill>
              </a:rPr>
              <a:t>Kubernetes applies resource requests and </a:t>
            </a:r>
            <a:r>
              <a:rPr lang="en-US" b="1" dirty="0" smtClean="0">
                <a:solidFill>
                  <a:srgbClr val="0070C0"/>
                </a:solidFill>
              </a:rPr>
              <a:t>limits</a:t>
            </a:r>
          </a:p>
          <a:p>
            <a:pPr marL="285750" indent="-285750" algn="just">
              <a:buFont typeface="Arial" panose="020B0604020202020204" pitchFamily="34" charset="0"/>
              <a:buChar char="•"/>
            </a:pPr>
            <a:r>
              <a:rPr lang="en-US" b="1" dirty="0">
                <a:solidFill>
                  <a:srgbClr val="0070C0"/>
                </a:solidFill>
              </a:rPr>
              <a:t>Resource Management for Pods and Containers</a:t>
            </a:r>
          </a:p>
          <a:p>
            <a:pPr algn="just"/>
            <a:endParaRPr lang="en-US" dirty="0"/>
          </a:p>
          <a:p>
            <a:pPr algn="just"/>
            <a:endParaRPr lang="en-US" dirty="0"/>
          </a:p>
        </p:txBody>
      </p:sp>
      <p:pic>
        <p:nvPicPr>
          <p:cNvPr id="6" name="Picture 5"/>
          <p:cNvPicPr>
            <a:picLocks noChangeAspect="1"/>
          </p:cNvPicPr>
          <p:nvPr/>
        </p:nvPicPr>
        <p:blipFill>
          <a:blip r:embed="rId3"/>
          <a:stretch>
            <a:fillRect/>
          </a:stretch>
        </p:blipFill>
        <p:spPr>
          <a:xfrm>
            <a:off x="9465469" y="2834152"/>
            <a:ext cx="5453062" cy="2690348"/>
          </a:xfrm>
          <a:prstGeom prst="rect">
            <a:avLst/>
          </a:prstGeom>
        </p:spPr>
      </p:pic>
      <p:pic>
        <p:nvPicPr>
          <p:cNvPr id="7" name="Picture 6"/>
          <p:cNvPicPr>
            <a:picLocks noChangeAspect="1"/>
          </p:cNvPicPr>
          <p:nvPr/>
        </p:nvPicPr>
        <p:blipFill>
          <a:blip r:embed="rId4"/>
          <a:stretch>
            <a:fillRect/>
          </a:stretch>
        </p:blipFill>
        <p:spPr>
          <a:xfrm>
            <a:off x="90487" y="3046643"/>
            <a:ext cx="1966913" cy="1068158"/>
          </a:xfrm>
          <a:prstGeom prst="rect">
            <a:avLst/>
          </a:prstGeom>
        </p:spPr>
      </p:pic>
      <p:pic>
        <p:nvPicPr>
          <p:cNvPr id="5" name="Picture 4"/>
          <p:cNvPicPr>
            <a:picLocks noChangeAspect="1"/>
          </p:cNvPicPr>
          <p:nvPr/>
        </p:nvPicPr>
        <p:blipFill>
          <a:blip r:embed="rId5"/>
          <a:stretch>
            <a:fillRect/>
          </a:stretch>
        </p:blipFill>
        <p:spPr>
          <a:xfrm>
            <a:off x="1007269" y="3046643"/>
            <a:ext cx="7162800" cy="3495675"/>
          </a:xfrm>
          <a:prstGeom prst="rect">
            <a:avLst/>
          </a:prstGeom>
        </p:spPr>
      </p:pic>
    </p:spTree>
    <p:extLst>
      <p:ext uri="{BB962C8B-B14F-4D97-AF65-F5344CB8AC3E}">
        <p14:creationId xmlns:p14="http://schemas.microsoft.com/office/powerpoint/2010/main" val="42177616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51460" y="0"/>
            <a:ext cx="4092400" cy="2610669"/>
          </a:xfrm>
          <a:prstGeom prst="rect">
            <a:avLst/>
          </a:prstGeom>
        </p:spPr>
      </p:pic>
      <p:pic>
        <p:nvPicPr>
          <p:cNvPr id="4" name="Picture 3"/>
          <p:cNvPicPr>
            <a:picLocks noChangeAspect="1"/>
          </p:cNvPicPr>
          <p:nvPr/>
        </p:nvPicPr>
        <p:blipFill>
          <a:blip r:embed="rId4"/>
          <a:stretch>
            <a:fillRect/>
          </a:stretch>
        </p:blipFill>
        <p:spPr>
          <a:xfrm>
            <a:off x="2752724" y="0"/>
            <a:ext cx="1362535" cy="1167887"/>
          </a:xfrm>
          <a:prstGeom prst="rect">
            <a:avLst/>
          </a:prstGeom>
        </p:spPr>
      </p:pic>
      <p:pic>
        <p:nvPicPr>
          <p:cNvPr id="10" name="Picture 9"/>
          <p:cNvPicPr>
            <a:picLocks noChangeAspect="1"/>
          </p:cNvPicPr>
          <p:nvPr/>
        </p:nvPicPr>
        <p:blipFill>
          <a:blip r:embed="rId5"/>
          <a:stretch>
            <a:fillRect/>
          </a:stretch>
        </p:blipFill>
        <p:spPr>
          <a:xfrm>
            <a:off x="0" y="0"/>
            <a:ext cx="1474578" cy="1909248"/>
          </a:xfrm>
          <a:prstGeom prst="rect">
            <a:avLst/>
          </a:prstGeom>
        </p:spPr>
      </p:pic>
      <p:pic>
        <p:nvPicPr>
          <p:cNvPr id="16" name="Picture 15"/>
          <p:cNvPicPr>
            <a:picLocks noChangeAspect="1"/>
          </p:cNvPicPr>
          <p:nvPr/>
        </p:nvPicPr>
        <p:blipFill>
          <a:blip r:embed="rId6"/>
          <a:stretch>
            <a:fillRect/>
          </a:stretch>
        </p:blipFill>
        <p:spPr>
          <a:xfrm>
            <a:off x="5697131" y="2297868"/>
            <a:ext cx="6261789" cy="4163833"/>
          </a:xfrm>
          <a:prstGeom prst="rect">
            <a:avLst/>
          </a:prstGeom>
        </p:spPr>
      </p:pic>
      <p:sp>
        <p:nvSpPr>
          <p:cNvPr id="17" name="Rectangle 16"/>
          <p:cNvSpPr/>
          <p:nvPr/>
        </p:nvSpPr>
        <p:spPr>
          <a:xfrm>
            <a:off x="151879" y="2297868"/>
            <a:ext cx="6271781" cy="3693319"/>
          </a:xfrm>
          <a:prstGeom prst="rect">
            <a:avLst/>
          </a:prstGeom>
        </p:spPr>
        <p:txBody>
          <a:bodyPr wrap="square">
            <a:spAutoFit/>
          </a:bodyPr>
          <a:lstStyle/>
          <a:p>
            <a:r>
              <a:rPr lang="en-US" dirty="0" smtClean="0"/>
              <a:t>Components </a:t>
            </a:r>
            <a:r>
              <a:rPr lang="en-US" dirty="0"/>
              <a:t>in a Kubernetes environment</a:t>
            </a:r>
            <a:r>
              <a:rPr lang="en-US" dirty="0" smtClean="0"/>
              <a:t>:</a:t>
            </a:r>
          </a:p>
          <a:p>
            <a:pPr algn="just"/>
            <a:r>
              <a:rPr lang="en-US" dirty="0">
                <a:solidFill>
                  <a:srgbClr val="00B0F0"/>
                </a:solidFill>
              </a:rPr>
              <a:t>Kubernetes </a:t>
            </a:r>
            <a:r>
              <a:rPr lang="en-US" dirty="0" smtClean="0">
                <a:solidFill>
                  <a:srgbClr val="00B0F0"/>
                </a:solidFill>
              </a:rPr>
              <a:t>Pods, </a:t>
            </a:r>
            <a:r>
              <a:rPr lang="en-US" dirty="0" smtClean="0"/>
              <a:t>The </a:t>
            </a:r>
            <a:r>
              <a:rPr lang="en-US" dirty="0"/>
              <a:t>pod is a “virtual host” for the app container image or images (like a physical server or virtual machine for traditional apps), and it encapsulates one or more containers that share the same compute, storage, and networking resources (and so can be considered to be coupled relatively tightly). Pods are deployed and executed on Kubernetes nodes</a:t>
            </a:r>
            <a:r>
              <a:rPr lang="en-US" dirty="0" smtClean="0"/>
              <a:t>.</a:t>
            </a:r>
          </a:p>
          <a:p>
            <a:pPr algn="just"/>
            <a:r>
              <a:rPr lang="en-US" b="1" dirty="0">
                <a:solidFill>
                  <a:srgbClr val="00B0F0"/>
                </a:solidFill>
              </a:rPr>
              <a:t>Kubernetes node </a:t>
            </a:r>
            <a:r>
              <a:rPr lang="en-US" dirty="0"/>
              <a:t>is the smallest unit of a compute infrastructure. The node can be a virtual machine or a physical server that allocates processor, memory, storage, and networking resources to deploy, run, scale, and manage pods. Nodes are joined together to form a cluster.</a:t>
            </a:r>
          </a:p>
        </p:txBody>
      </p:sp>
    </p:spTree>
    <p:extLst>
      <p:ext uri="{BB962C8B-B14F-4D97-AF65-F5344CB8AC3E}">
        <p14:creationId xmlns:p14="http://schemas.microsoft.com/office/powerpoint/2010/main" val="18099751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9039" y="309048"/>
            <a:ext cx="5700281" cy="5355312"/>
          </a:xfrm>
          <a:prstGeom prst="rect">
            <a:avLst/>
          </a:prstGeom>
        </p:spPr>
        <p:txBody>
          <a:bodyPr wrap="square">
            <a:spAutoFit/>
          </a:bodyPr>
          <a:lstStyle/>
          <a:p>
            <a:r>
              <a:rPr lang="en-US" dirty="0" smtClean="0"/>
              <a:t>Components </a:t>
            </a:r>
            <a:r>
              <a:rPr lang="en-US" dirty="0"/>
              <a:t>in a Kubernetes environment</a:t>
            </a:r>
            <a:r>
              <a:rPr lang="en-US" dirty="0" smtClean="0"/>
              <a:t>:</a:t>
            </a:r>
          </a:p>
          <a:p>
            <a:pPr algn="just"/>
            <a:r>
              <a:rPr lang="en-US" dirty="0">
                <a:solidFill>
                  <a:srgbClr val="00B0F0"/>
                </a:solidFill>
              </a:rPr>
              <a:t>Kubernetes </a:t>
            </a:r>
            <a:r>
              <a:rPr lang="en-US" dirty="0" smtClean="0">
                <a:solidFill>
                  <a:srgbClr val="00B0F0"/>
                </a:solidFill>
              </a:rPr>
              <a:t>Clusters, </a:t>
            </a:r>
            <a:r>
              <a:rPr lang="en-US" dirty="0"/>
              <a:t>Kubernetes cluster is a group of nodes where pooled compute resources are shared across pods. There are two types of nodes in a cluster:</a:t>
            </a:r>
          </a:p>
          <a:p>
            <a:pPr algn="just"/>
            <a:endParaRPr lang="en-US" dirty="0"/>
          </a:p>
          <a:p>
            <a:pPr algn="just"/>
            <a:r>
              <a:rPr lang="en-US" dirty="0"/>
              <a:t>Worker nodes – Run the containerized apps in the pods</a:t>
            </a:r>
          </a:p>
          <a:p>
            <a:pPr algn="just"/>
            <a:r>
              <a:rPr lang="en-US" dirty="0"/>
              <a:t>Master nodes – Run the Kubernetes control plane which orchestrates and manages worker nodes and pods</a:t>
            </a:r>
          </a:p>
          <a:p>
            <a:pPr algn="just"/>
            <a:r>
              <a:rPr lang="en-US" dirty="0"/>
              <a:t>Typically, there is more than one node of each type in a Kubernetes cluster, for high availability and fault tolerance</a:t>
            </a:r>
            <a:r>
              <a:rPr lang="en-US" dirty="0" smtClean="0"/>
              <a:t>.</a:t>
            </a:r>
          </a:p>
          <a:p>
            <a:pPr algn="just"/>
            <a:endParaRPr lang="en-US" dirty="0" smtClean="0"/>
          </a:p>
          <a:p>
            <a:pPr algn="just"/>
            <a:r>
              <a:rPr lang="en-US" b="1" dirty="0">
                <a:solidFill>
                  <a:srgbClr val="00B0F0"/>
                </a:solidFill>
              </a:rPr>
              <a:t>Kubernetes </a:t>
            </a:r>
            <a:r>
              <a:rPr lang="en-US" b="1" dirty="0" smtClean="0">
                <a:solidFill>
                  <a:srgbClr val="00B0F0"/>
                </a:solidFill>
              </a:rPr>
              <a:t>Deployments </a:t>
            </a:r>
            <a:r>
              <a:rPr lang="en-US" dirty="0"/>
              <a:t>describes how to run an app as a set of replicas (or instances) of the pod in a cluster. A deployment defines:</a:t>
            </a:r>
          </a:p>
          <a:p>
            <a:pPr algn="just"/>
            <a:endParaRPr lang="en-US" dirty="0"/>
          </a:p>
          <a:p>
            <a:pPr algn="just"/>
            <a:r>
              <a:rPr lang="en-US" dirty="0"/>
              <a:t>The number of pod replicas to run</a:t>
            </a:r>
          </a:p>
          <a:p>
            <a:pPr algn="just"/>
            <a:r>
              <a:rPr lang="en-US" dirty="0"/>
              <a:t>How to roll out pod updates gradually</a:t>
            </a:r>
          </a:p>
          <a:p>
            <a:pPr algn="just"/>
            <a:r>
              <a:rPr lang="en-US" dirty="0"/>
              <a:t>How to roll back pod replicas to the previous state</a:t>
            </a:r>
          </a:p>
          <a:p>
            <a:pPr algn="just"/>
            <a:r>
              <a:rPr lang="en-US" dirty="0"/>
              <a:t>How to scale pod replicas horizontally</a:t>
            </a:r>
          </a:p>
        </p:txBody>
      </p:sp>
      <p:sp>
        <p:nvSpPr>
          <p:cNvPr id="2" name="Rectangle 1"/>
          <p:cNvSpPr/>
          <p:nvPr/>
        </p:nvSpPr>
        <p:spPr>
          <a:xfrm>
            <a:off x="6385560" y="309048"/>
            <a:ext cx="4998720" cy="2862322"/>
          </a:xfrm>
          <a:prstGeom prst="rect">
            <a:avLst/>
          </a:prstGeom>
        </p:spPr>
        <p:txBody>
          <a:bodyPr wrap="square">
            <a:spAutoFit/>
          </a:bodyPr>
          <a:lstStyle/>
          <a:p>
            <a:r>
              <a:rPr lang="en-US" dirty="0"/>
              <a:t>Kubernetes components:</a:t>
            </a:r>
          </a:p>
          <a:p>
            <a:pPr marL="285750" indent="-285750" algn="just">
              <a:buFont typeface="Arial" panose="020B0604020202020204" pitchFamily="34" charset="0"/>
              <a:buChar char="•"/>
            </a:pPr>
            <a:r>
              <a:rPr lang="en-US" dirty="0" smtClean="0"/>
              <a:t>Kubernetes </a:t>
            </a:r>
            <a:r>
              <a:rPr lang="en-US" dirty="0"/>
              <a:t>deployments are made up of nodes, which are physical or virtual machines.</a:t>
            </a:r>
          </a:p>
          <a:p>
            <a:pPr marL="285750" indent="-285750" algn="just">
              <a:buFont typeface="Arial" panose="020B0604020202020204" pitchFamily="34" charset="0"/>
              <a:buChar char="•"/>
            </a:pPr>
            <a:r>
              <a:rPr lang="en-US" dirty="0"/>
              <a:t>Nodes join together to form a cluster.</a:t>
            </a:r>
          </a:p>
          <a:p>
            <a:pPr marL="285750" indent="-285750" algn="just">
              <a:buFont typeface="Arial" panose="020B0604020202020204" pitchFamily="34" charset="0"/>
              <a:buChar char="•"/>
            </a:pPr>
            <a:r>
              <a:rPr lang="en-US" dirty="0"/>
              <a:t>Each cluster manages pods, which are the lowest common denominator at the networking and infrastructure level in Kubernetes. One or more pods together make up a service.</a:t>
            </a:r>
          </a:p>
          <a:p>
            <a:pPr marL="285750" indent="-285750" algn="just">
              <a:buFont typeface="Arial" panose="020B0604020202020204" pitchFamily="34" charset="0"/>
              <a:buChar char="•"/>
            </a:pPr>
            <a:r>
              <a:rPr lang="en-US" dirty="0"/>
              <a:t>Inside each pod resides one or more containers (depending on the application size).</a:t>
            </a:r>
          </a:p>
        </p:txBody>
      </p:sp>
    </p:spTree>
    <p:extLst>
      <p:ext uri="{BB962C8B-B14F-4D97-AF65-F5344CB8AC3E}">
        <p14:creationId xmlns:p14="http://schemas.microsoft.com/office/powerpoint/2010/main" val="40973590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35280" y="-97836"/>
            <a:ext cx="10515600" cy="1325563"/>
          </a:xfrm>
        </p:spPr>
        <p:txBody>
          <a:bodyPr/>
          <a:lstStyle/>
          <a:p>
            <a:r>
              <a:rPr lang="en-US" dirty="0" smtClean="0">
                <a:solidFill>
                  <a:srgbClr val="0070C0"/>
                </a:solidFill>
              </a:rPr>
              <a:t>Kubernetes</a:t>
            </a:r>
            <a:r>
              <a:rPr lang="en-US" dirty="0" smtClean="0"/>
              <a:t> </a:t>
            </a:r>
            <a:r>
              <a:rPr lang="en-US" b="1" dirty="0" smtClean="0">
                <a:solidFill>
                  <a:srgbClr val="FFC000"/>
                </a:solidFill>
              </a:rPr>
              <a:t>Services</a:t>
            </a:r>
            <a:endParaRPr lang="en-US" b="1" dirty="0">
              <a:solidFill>
                <a:srgbClr val="FFC000"/>
              </a:solidFill>
            </a:endParaRPr>
          </a:p>
        </p:txBody>
      </p:sp>
      <p:sp>
        <p:nvSpPr>
          <p:cNvPr id="6" name="Content Placeholder 5"/>
          <p:cNvSpPr>
            <a:spLocks noGrp="1"/>
          </p:cNvSpPr>
          <p:nvPr>
            <p:ph idx="1"/>
          </p:nvPr>
        </p:nvSpPr>
        <p:spPr/>
        <p:txBody>
          <a:bodyPr/>
          <a:lstStyle/>
          <a:p>
            <a:r>
              <a:rPr lang="en-US" b="1" dirty="0" err="1"/>
              <a:t>ClusterIP</a:t>
            </a:r>
            <a:endParaRPr lang="en-US" b="1" dirty="0"/>
          </a:p>
          <a:p>
            <a:r>
              <a:rPr lang="en-US" b="1" dirty="0" err="1" smtClean="0"/>
              <a:t>NodePort</a:t>
            </a:r>
            <a:endParaRPr lang="en-US" b="1" dirty="0" smtClean="0"/>
          </a:p>
          <a:p>
            <a:endParaRPr lang="en-US" b="1" dirty="0"/>
          </a:p>
          <a:p>
            <a:endParaRPr lang="en-US" b="1" dirty="0" smtClean="0"/>
          </a:p>
          <a:p>
            <a:endParaRPr lang="en-US" b="1" dirty="0"/>
          </a:p>
          <a:p>
            <a:endParaRPr lang="en-US" b="1" dirty="0"/>
          </a:p>
          <a:p>
            <a:r>
              <a:rPr lang="en-US" b="1" dirty="0" err="1"/>
              <a:t>LoadBalancer</a:t>
            </a:r>
            <a:endParaRPr lang="en-US" b="1" dirty="0"/>
          </a:p>
          <a:p>
            <a:endParaRPr lang="en-US" dirty="0"/>
          </a:p>
        </p:txBody>
      </p:sp>
      <p:pic>
        <p:nvPicPr>
          <p:cNvPr id="2" name="Picture 1"/>
          <p:cNvPicPr>
            <a:picLocks noChangeAspect="1"/>
          </p:cNvPicPr>
          <p:nvPr/>
        </p:nvPicPr>
        <p:blipFill>
          <a:blip r:embed="rId3"/>
          <a:stretch>
            <a:fillRect/>
          </a:stretch>
        </p:blipFill>
        <p:spPr>
          <a:xfrm>
            <a:off x="3179533" y="889907"/>
            <a:ext cx="7861847" cy="2424793"/>
          </a:xfrm>
          <a:prstGeom prst="rect">
            <a:avLst/>
          </a:prstGeom>
        </p:spPr>
      </p:pic>
      <p:pic>
        <p:nvPicPr>
          <p:cNvPr id="3" name="Picture 2"/>
          <p:cNvPicPr>
            <a:picLocks noChangeAspect="1"/>
          </p:cNvPicPr>
          <p:nvPr/>
        </p:nvPicPr>
        <p:blipFill>
          <a:blip r:embed="rId4"/>
          <a:stretch>
            <a:fillRect/>
          </a:stretch>
        </p:blipFill>
        <p:spPr>
          <a:xfrm>
            <a:off x="3387472" y="3314700"/>
            <a:ext cx="7653908" cy="3429030"/>
          </a:xfrm>
          <a:prstGeom prst="rect">
            <a:avLst/>
          </a:prstGeom>
        </p:spPr>
      </p:pic>
    </p:spTree>
    <p:extLst>
      <p:ext uri="{BB962C8B-B14F-4D97-AF65-F5344CB8AC3E}">
        <p14:creationId xmlns:p14="http://schemas.microsoft.com/office/powerpoint/2010/main" val="203156402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25563</TotalTime>
  <Words>1750</Words>
  <Application>Microsoft Office PowerPoint</Application>
  <PresentationFormat>Widescreen</PresentationFormat>
  <Paragraphs>274</Paragraphs>
  <Slides>30</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Malgun Gothic</vt:lpstr>
      <vt:lpstr>Arial</vt:lpstr>
      <vt:lpstr>Calibri</vt:lpstr>
      <vt:lpstr>Calibri Light</vt:lpstr>
      <vt:lpstr>Office Theme</vt:lpstr>
      <vt:lpstr>PowerPoint Presentation</vt:lpstr>
      <vt:lpstr>PowerPoint Presentation</vt:lpstr>
      <vt:lpstr>Microservices: Containerize Serverless</vt:lpstr>
      <vt:lpstr>PowerPoint Presentation</vt:lpstr>
      <vt:lpstr>Docker Image in Kubernetes Pod</vt:lpstr>
      <vt:lpstr>Resource Management for Pods and Containers</vt:lpstr>
      <vt:lpstr>PowerPoint Presentation</vt:lpstr>
      <vt:lpstr>PowerPoint Presentation</vt:lpstr>
      <vt:lpstr>Kubernetes Services</vt:lpstr>
      <vt:lpstr>Kubernetes Ingress Controller</vt:lpstr>
      <vt:lpstr>Deploying a Load Balancer with an Ingress Controller</vt:lpstr>
      <vt:lpstr>PowerPoint Presentation</vt:lpstr>
      <vt:lpstr>OpenShift</vt:lpstr>
      <vt:lpstr>OpenShift</vt:lpstr>
      <vt:lpstr>OpenShift</vt:lpstr>
      <vt:lpstr>Start to Build Deploy Cloud with Kubernetes</vt:lpstr>
      <vt:lpstr>Create Cloud with Kubernetes:  Orchestrating Containers </vt:lpstr>
      <vt:lpstr>Create Cloud with Kubernetes:  Orchestrating Containers </vt:lpstr>
      <vt:lpstr>Create Cloud with Kubernetes:  Orchestrating Containers </vt:lpstr>
      <vt:lpstr>Create Cloud with Kubernetes:  Orchestrating Containers </vt:lpstr>
      <vt:lpstr>Create Cloud with Kubernetes:  Orchestrating Containers </vt:lpstr>
      <vt:lpstr>Create Cloud with Kubernetes:  Orchestrating Containers </vt:lpstr>
      <vt:lpstr>Create Cloud with Kubernetes:  Orchestrating Containers </vt:lpstr>
      <vt:lpstr>Create Cloud with Kubernetes:  Orchestrating Containers </vt:lpstr>
      <vt:lpstr>Create Cloud with Kubernetes:  Orchestrating Containers </vt:lpstr>
      <vt:lpstr>Create Cloud with Kubernetes:  Orchestrating Containers </vt:lpstr>
      <vt:lpstr>Create Cloud with Kubernetes:  Orchestrating Containers </vt:lpstr>
      <vt:lpstr>Create Cloud with Kubernetes:  Orchestrating Containers </vt:lpstr>
      <vt:lpstr>PowerPoint Presentation</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pds</dc:title>
  <dc:creator>pds</dc:creator>
  <cp:lastModifiedBy>Gde</cp:lastModifiedBy>
  <cp:revision>270</cp:revision>
  <dcterms:created xsi:type="dcterms:W3CDTF">2024-07-11T17:06:45Z</dcterms:created>
  <dcterms:modified xsi:type="dcterms:W3CDTF">2025-08-27T07:47:06Z</dcterms:modified>
</cp:coreProperties>
</file>